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87" r:id="rId3"/>
    <p:sldId id="258" r:id="rId4"/>
    <p:sldId id="284" r:id="rId5"/>
    <p:sldId id="265" r:id="rId6"/>
    <p:sldId id="281" r:id="rId7"/>
    <p:sldId id="273" r:id="rId8"/>
    <p:sldId id="282" r:id="rId9"/>
    <p:sldId id="274" r:id="rId10"/>
    <p:sldId id="283" r:id="rId11"/>
    <p:sldId id="292" r:id="rId12"/>
    <p:sldId id="293" r:id="rId13"/>
    <p:sldId id="294" r:id="rId14"/>
    <p:sldId id="288" r:id="rId15"/>
    <p:sldId id="289" r:id="rId16"/>
    <p:sldId id="290" r:id="rId17"/>
    <p:sldId id="291" r:id="rId18"/>
  </p:sldIdLst>
  <p:sldSz cx="18288000" cy="10287000"/>
  <p:notesSz cx="6858000" cy="9144000"/>
  <p:embeddedFontLst>
    <p:embeddedFont>
      <p:font typeface="Calibri" pitchFamily="34" charset="0"/>
      <p:regular r:id="rId19"/>
      <p:bold r:id="rId20"/>
      <p:italic r:id="rId21"/>
      <p:boldItalic r:id="rId22"/>
    </p:embeddedFont>
  </p:embeddedFont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7B9B9"/>
    <a:srgbClr val="2B22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78700" autoAdjust="0"/>
  </p:normalViewPr>
  <p:slideViewPr>
    <p:cSldViewPr>
      <p:cViewPr>
        <p:scale>
          <a:sx n="70" d="100"/>
          <a:sy n="70" d="100"/>
        </p:scale>
        <p:origin x="120" y="2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914;&#953;&#946;&#955;&#943;&#959;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938049829198514E-2"/>
          <c:y val="7.2524777686371319E-2"/>
          <c:w val="0.94206196581196355"/>
          <c:h val="0.71143044619422569"/>
        </c:manualLayout>
      </c:layout>
      <c:barChart>
        <c:barDir val="col"/>
        <c:grouping val="clustered"/>
        <c:ser>
          <c:idx val="0"/>
          <c:order val="0"/>
          <c:tx>
            <c:strRef>
              <c:f>Φύλλο1!$D$3</c:f>
              <c:strCache>
                <c:ptCount val="1"/>
                <c:pt idx="0">
                  <c:v>Νομός</c:v>
                </c:pt>
              </c:strCache>
            </c:strRef>
          </c:tx>
          <c:spPr>
            <a:scene3d>
              <a:camera prst="orthographicFront"/>
              <a:lightRig rig="threePt" dir="t"/>
            </a:scene3d>
            <a:sp3d>
              <a:bevelT/>
            </a:sp3d>
          </c:spPr>
          <c:dPt>
            <c:idx val="5"/>
            <c:spPr>
              <a:solidFill>
                <a:schemeClr val="tx2">
                  <a:lumMod val="75000"/>
                </a:schemeClr>
              </a:solidFill>
              <a:scene3d>
                <a:camera prst="orthographicFront"/>
                <a:lightRig rig="threePt" dir="t"/>
              </a:scene3d>
              <a:sp3d>
                <a:bevelT/>
              </a:sp3d>
            </c:spPr>
          </c:dPt>
          <c:dLbls>
            <c:dLbl>
              <c:idx val="0"/>
              <c:layout/>
              <c:tx>
                <c:rich>
                  <a:bodyPr/>
                  <a:lstStyle/>
                  <a:p>
                    <a:r>
                      <a:rPr lang="el-GR" dirty="0" smtClean="0"/>
                      <a:t>42</a:t>
                    </a:r>
                    <a:endParaRPr lang="en-US" dirty="0"/>
                  </a:p>
                </c:rich>
              </c:tx>
              <c:showVal val="1"/>
            </c:dLbl>
            <c:dLbl>
              <c:idx val="1"/>
              <c:layout/>
              <c:tx>
                <c:rich>
                  <a:bodyPr/>
                  <a:lstStyle/>
                  <a:p>
                    <a:r>
                      <a:rPr lang="el-GR" dirty="0" smtClean="0"/>
                      <a:t>44,9</a:t>
                    </a:r>
                    <a:endParaRPr lang="en-US" dirty="0"/>
                  </a:p>
                </c:rich>
              </c:tx>
              <c:showVal val="1"/>
            </c:dLbl>
            <c:dLbl>
              <c:idx val="2"/>
              <c:layout/>
              <c:tx>
                <c:rich>
                  <a:bodyPr/>
                  <a:lstStyle/>
                  <a:p>
                    <a:r>
                      <a:rPr lang="el-GR" dirty="0" smtClean="0"/>
                      <a:t>87,</a:t>
                    </a:r>
                    <a:r>
                      <a:rPr lang="en-US" dirty="0" smtClean="0"/>
                      <a:t>7</a:t>
                    </a:r>
                    <a:endParaRPr lang="en-US" dirty="0"/>
                  </a:p>
                </c:rich>
              </c:tx>
              <c:showVal val="1"/>
            </c:dLbl>
            <c:dLbl>
              <c:idx val="3"/>
              <c:layout/>
              <c:tx>
                <c:rich>
                  <a:bodyPr/>
                  <a:lstStyle/>
                  <a:p>
                    <a:r>
                      <a:rPr lang="el-GR" dirty="0" smtClean="0"/>
                      <a:t>30,3</a:t>
                    </a:r>
                    <a:endParaRPr lang="en-US" dirty="0"/>
                  </a:p>
                </c:rich>
              </c:tx>
              <c:showVal val="1"/>
            </c:dLbl>
            <c:dLbl>
              <c:idx val="4"/>
              <c:layout/>
              <c:tx>
                <c:rich>
                  <a:bodyPr/>
                  <a:lstStyle/>
                  <a:p>
                    <a:r>
                      <a:rPr lang="el-GR" smtClean="0"/>
                      <a:t>34,3</a:t>
                    </a:r>
                    <a:endParaRPr lang="en-US" dirty="0"/>
                  </a:p>
                </c:rich>
              </c:tx>
              <c:showVal val="1"/>
            </c:dLbl>
            <c:dLbl>
              <c:idx val="5"/>
              <c:delete val="1"/>
            </c:dLbl>
            <c:showVal val="1"/>
          </c:dLbls>
          <c:cat>
            <c:strRef>
              <c:f>Φύλλο1!$D$4:$D$9</c:f>
              <c:strCache>
                <c:ptCount val="6"/>
                <c:pt idx="0">
                  <c:v>Δράμα</c:v>
                </c:pt>
                <c:pt idx="1">
                  <c:v>Έβρος</c:v>
                </c:pt>
                <c:pt idx="2">
                  <c:v>Καβάλα</c:v>
                </c:pt>
                <c:pt idx="3">
                  <c:v>Ξάνθη</c:v>
                </c:pt>
                <c:pt idx="4">
                  <c:v>Ροδόπη</c:v>
                </c:pt>
                <c:pt idx="5">
                  <c:v>Περιφέρεια Ανατολικής Μακεδονίας και Θράκης</c:v>
                </c:pt>
              </c:strCache>
            </c:strRef>
          </c:cat>
          <c:val>
            <c:numRef>
              <c:f>Φύλλο1!$E$4:$E$9</c:f>
              <c:numCache>
                <c:formatCode>General</c:formatCode>
                <c:ptCount val="6"/>
                <c:pt idx="0">
                  <c:v>39</c:v>
                </c:pt>
                <c:pt idx="1">
                  <c:v>41.1</c:v>
                </c:pt>
                <c:pt idx="2">
                  <c:v>82.5</c:v>
                </c:pt>
                <c:pt idx="3">
                  <c:v>28</c:v>
                </c:pt>
                <c:pt idx="4">
                  <c:v>31</c:v>
                </c:pt>
                <c:pt idx="5">
                  <c:v>221.6</c:v>
                </c:pt>
              </c:numCache>
            </c:numRef>
          </c:val>
        </c:ser>
        <c:axId val="187219328"/>
        <c:axId val="186590336"/>
      </c:barChart>
      <c:catAx>
        <c:axId val="187219328"/>
        <c:scaling>
          <c:orientation val="minMax"/>
        </c:scaling>
        <c:axPos val="b"/>
        <c:tickLblPos val="nextTo"/>
        <c:crossAx val="186590336"/>
        <c:crosses val="autoZero"/>
        <c:auto val="1"/>
        <c:lblAlgn val="ctr"/>
        <c:lblOffset val="100"/>
      </c:catAx>
      <c:valAx>
        <c:axId val="186590336"/>
        <c:scaling>
          <c:orientation val="minMax"/>
        </c:scaling>
        <c:axPos val="l"/>
        <c:numFmt formatCode="General" sourceLinked="1"/>
        <c:tickLblPos val="nextTo"/>
        <c:crossAx val="187219328"/>
        <c:crosses val="autoZero"/>
        <c:crossBetween val="between"/>
      </c:valAx>
    </c:plotArea>
    <c:plotVisOnly val="1"/>
  </c:chart>
  <c:txPr>
    <a:bodyPr/>
    <a:lstStyle/>
    <a:p>
      <a:pPr>
        <a:defRPr sz="1800" b="1"/>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0.87975</cdr:x>
      <cdr:y>0.02985</cdr:y>
    </cdr:from>
    <cdr:to>
      <cdr:x>0.94304</cdr:x>
      <cdr:y>0.08955</cdr:y>
    </cdr:to>
    <cdr:sp macro="" textlink="">
      <cdr:nvSpPr>
        <cdr:cNvPr id="2" name="1 - TextBox"/>
        <cdr:cNvSpPr txBox="1"/>
      </cdr:nvSpPr>
      <cdr:spPr>
        <a:xfrm xmlns:a="http://schemas.openxmlformats.org/drawingml/2006/main">
          <a:off x="10591800" y="152400"/>
          <a:ext cx="762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l-GR" sz="1100" dirty="0"/>
        </a:p>
      </cdr:txBody>
    </cdr:sp>
  </cdr:relSizeAnchor>
  <cdr:relSizeAnchor xmlns:cdr="http://schemas.openxmlformats.org/drawingml/2006/chartDrawing">
    <cdr:from>
      <cdr:x>0.8995</cdr:x>
      <cdr:y>0.0597</cdr:y>
    </cdr:from>
    <cdr:to>
      <cdr:x>0.94472</cdr:x>
      <cdr:y>0.13433</cdr:y>
    </cdr:to>
    <cdr:sp macro="" textlink="">
      <cdr:nvSpPr>
        <cdr:cNvPr id="3" name="2 - TextBox"/>
        <cdr:cNvSpPr txBox="1"/>
      </cdr:nvSpPr>
      <cdr:spPr>
        <a:xfrm xmlns:a="http://schemas.openxmlformats.org/drawingml/2006/main">
          <a:off x="13639800" y="304800"/>
          <a:ext cx="685800" cy="381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sz="1600" b="1" kern="1200" dirty="0" smtClean="0">
              <a:solidFill>
                <a:prstClr val="black"/>
              </a:solidFill>
            </a:rPr>
            <a:t>239,3</a:t>
          </a:r>
          <a:endParaRPr lang="el-GR" sz="1600" b="1" kern="1200" dirty="0">
            <a:solidFill>
              <a:prstClr val="black"/>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71600" y="3195640"/>
            <a:ext cx="15544800" cy="2205038"/>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2743200" y="5829300"/>
            <a:ext cx="12801600" cy="2628900"/>
          </a:xfrm>
        </p:spPr>
        <p:txBody>
          <a:bodyPr/>
          <a:lstStyle>
            <a:lvl1pPr marL="0" indent="0" algn="ctr">
              <a:buNone/>
              <a:defRPr>
                <a:solidFill>
                  <a:schemeClr val="tx1">
                    <a:tint val="75000"/>
                  </a:schemeClr>
                </a:solidFill>
              </a:defRPr>
            </a:lvl1pPr>
            <a:lvl2pPr marL="816415" indent="0" algn="ctr">
              <a:buNone/>
              <a:defRPr>
                <a:solidFill>
                  <a:schemeClr val="tx1">
                    <a:tint val="75000"/>
                  </a:schemeClr>
                </a:solidFill>
              </a:defRPr>
            </a:lvl2pPr>
            <a:lvl3pPr marL="1632832" indent="0" algn="ctr">
              <a:buNone/>
              <a:defRPr>
                <a:solidFill>
                  <a:schemeClr val="tx1">
                    <a:tint val="75000"/>
                  </a:schemeClr>
                </a:solidFill>
              </a:defRPr>
            </a:lvl3pPr>
            <a:lvl4pPr marL="2449246" indent="0" algn="ctr">
              <a:buNone/>
              <a:defRPr>
                <a:solidFill>
                  <a:schemeClr val="tx1">
                    <a:tint val="75000"/>
                  </a:schemeClr>
                </a:solidFill>
              </a:defRPr>
            </a:lvl4pPr>
            <a:lvl5pPr marL="3265661" indent="0" algn="ctr">
              <a:buNone/>
              <a:defRPr>
                <a:solidFill>
                  <a:schemeClr val="tx1">
                    <a:tint val="75000"/>
                  </a:schemeClr>
                </a:solidFill>
              </a:defRPr>
            </a:lvl5pPr>
            <a:lvl6pPr marL="4082078" indent="0" algn="ctr">
              <a:buNone/>
              <a:defRPr>
                <a:solidFill>
                  <a:schemeClr val="tx1">
                    <a:tint val="75000"/>
                  </a:schemeClr>
                </a:solidFill>
              </a:defRPr>
            </a:lvl6pPr>
            <a:lvl7pPr marL="4898493" indent="0" algn="ctr">
              <a:buNone/>
              <a:defRPr>
                <a:solidFill>
                  <a:schemeClr val="tx1">
                    <a:tint val="75000"/>
                  </a:schemeClr>
                </a:solidFill>
              </a:defRPr>
            </a:lvl7pPr>
            <a:lvl8pPr marL="5714908" indent="0" algn="ctr">
              <a:buNone/>
              <a:defRPr>
                <a:solidFill>
                  <a:schemeClr val="tx1">
                    <a:tint val="75000"/>
                  </a:schemeClr>
                </a:solidFill>
              </a:defRPr>
            </a:lvl8pPr>
            <a:lvl9pPr marL="6531325"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0B635B0E-C514-454F-B5B8-B2C9FB476F51}" type="datetimeFigureOut">
              <a:rPr lang="en-US"/>
              <a:pPr>
                <a:defRPr/>
              </a:pPr>
              <a:t>3/12/2021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AB56AE8B-A7BD-45A1-A3B6-36648F2A0B03}"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0B69D69-FD78-4D5E-BA1A-B88B2DCF35DD}" type="datetimeFigureOut">
              <a:rPr lang="en-US"/>
              <a:pPr>
                <a:defRPr/>
              </a:pPr>
              <a:t>3/12/2021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59EDAC61-AFBE-4789-8C09-85704D96E190}"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26517600" y="619125"/>
            <a:ext cx="8229600" cy="1316593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828800" y="619125"/>
            <a:ext cx="24384000" cy="1316593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A3E1D79B-BD7C-4C3B-9384-2163652A5E44}" type="datetimeFigureOut">
              <a:rPr lang="en-US"/>
              <a:pPr>
                <a:defRPr/>
              </a:pPr>
              <a:t>3/12/2021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A4C88BE6-EE43-4E9D-96B9-05FFE90BBBEA}"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C156AB5-239B-4987-9F97-40111DAABC83}" type="datetimeFigureOut">
              <a:rPr lang="en-US"/>
              <a:pPr>
                <a:defRPr/>
              </a:pPr>
              <a:t>3/12/2021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DF6A4025-B456-44D2-8EFB-D2C2A884D18C}"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44626" y="6610352"/>
            <a:ext cx="15544800" cy="2043113"/>
          </a:xfrm>
        </p:spPr>
        <p:txBody>
          <a:bodyPr anchor="t"/>
          <a:lstStyle>
            <a:lvl1pPr algn="l">
              <a:defRPr sz="71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1444626" y="4360072"/>
            <a:ext cx="15544800" cy="2250281"/>
          </a:xfrm>
        </p:spPr>
        <p:txBody>
          <a:bodyPr anchor="b"/>
          <a:lstStyle>
            <a:lvl1pPr marL="0" indent="0">
              <a:buNone/>
              <a:defRPr sz="3600">
                <a:solidFill>
                  <a:schemeClr val="tx1">
                    <a:tint val="75000"/>
                  </a:schemeClr>
                </a:solidFill>
              </a:defRPr>
            </a:lvl1pPr>
            <a:lvl2pPr marL="816415" indent="0">
              <a:buNone/>
              <a:defRPr sz="3200">
                <a:solidFill>
                  <a:schemeClr val="tx1">
                    <a:tint val="75000"/>
                  </a:schemeClr>
                </a:solidFill>
              </a:defRPr>
            </a:lvl2pPr>
            <a:lvl3pPr marL="1632832" indent="0">
              <a:buNone/>
              <a:defRPr sz="2900">
                <a:solidFill>
                  <a:schemeClr val="tx1">
                    <a:tint val="75000"/>
                  </a:schemeClr>
                </a:solidFill>
              </a:defRPr>
            </a:lvl3pPr>
            <a:lvl4pPr marL="2449246" indent="0">
              <a:buNone/>
              <a:defRPr sz="2500">
                <a:solidFill>
                  <a:schemeClr val="tx1">
                    <a:tint val="75000"/>
                  </a:schemeClr>
                </a:solidFill>
              </a:defRPr>
            </a:lvl4pPr>
            <a:lvl5pPr marL="3265661" indent="0">
              <a:buNone/>
              <a:defRPr sz="2500">
                <a:solidFill>
                  <a:schemeClr val="tx1">
                    <a:tint val="75000"/>
                  </a:schemeClr>
                </a:solidFill>
              </a:defRPr>
            </a:lvl5pPr>
            <a:lvl6pPr marL="4082078" indent="0">
              <a:buNone/>
              <a:defRPr sz="2500">
                <a:solidFill>
                  <a:schemeClr val="tx1">
                    <a:tint val="75000"/>
                  </a:schemeClr>
                </a:solidFill>
              </a:defRPr>
            </a:lvl6pPr>
            <a:lvl7pPr marL="4898493" indent="0">
              <a:buNone/>
              <a:defRPr sz="2500">
                <a:solidFill>
                  <a:schemeClr val="tx1">
                    <a:tint val="75000"/>
                  </a:schemeClr>
                </a:solidFill>
              </a:defRPr>
            </a:lvl7pPr>
            <a:lvl8pPr marL="5714908" indent="0">
              <a:buNone/>
              <a:defRPr sz="2500">
                <a:solidFill>
                  <a:schemeClr val="tx1">
                    <a:tint val="75000"/>
                  </a:schemeClr>
                </a:solidFill>
              </a:defRPr>
            </a:lvl8pPr>
            <a:lvl9pPr marL="6531325" indent="0">
              <a:buNone/>
              <a:defRPr sz="25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D86D7DD-2F20-494A-B37C-3C1BEC4B2A12}" type="datetimeFigureOut">
              <a:rPr lang="en-US"/>
              <a:pPr>
                <a:defRPr/>
              </a:pPr>
              <a:t>3/12/2021</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D9C78671-6D78-41BD-ADB2-05411BB540CE}"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828800" y="3600450"/>
            <a:ext cx="16306800" cy="10184607"/>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8440400" y="3600450"/>
            <a:ext cx="16306800" cy="10184607"/>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2F7E5F73-8DE4-4C9B-B2D3-47596822BC31}" type="datetimeFigureOut">
              <a:rPr lang="en-US"/>
              <a:pPr>
                <a:defRPr/>
              </a:pPr>
              <a:t>3/12/2021</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3756EF1D-5B05-43A6-8732-C45EC6019745}"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11957"/>
            <a:ext cx="16459200" cy="17145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14400" y="2302671"/>
            <a:ext cx="8080376" cy="959643"/>
          </a:xfrm>
        </p:spPr>
        <p:txBody>
          <a:bodyPr anchor="b"/>
          <a:lstStyle>
            <a:lvl1pPr marL="0" indent="0">
              <a:buNone/>
              <a:defRPr sz="4300" b="1"/>
            </a:lvl1pPr>
            <a:lvl2pPr marL="816415" indent="0">
              <a:buNone/>
              <a:defRPr sz="3600" b="1"/>
            </a:lvl2pPr>
            <a:lvl3pPr marL="1632832" indent="0">
              <a:buNone/>
              <a:defRPr sz="3200" b="1"/>
            </a:lvl3pPr>
            <a:lvl4pPr marL="2449246" indent="0">
              <a:buNone/>
              <a:defRPr sz="2900" b="1"/>
            </a:lvl4pPr>
            <a:lvl5pPr marL="3265661" indent="0">
              <a:buNone/>
              <a:defRPr sz="2900" b="1"/>
            </a:lvl5pPr>
            <a:lvl6pPr marL="4082078" indent="0">
              <a:buNone/>
              <a:defRPr sz="2900" b="1"/>
            </a:lvl6pPr>
            <a:lvl7pPr marL="4898493" indent="0">
              <a:buNone/>
              <a:defRPr sz="2900" b="1"/>
            </a:lvl7pPr>
            <a:lvl8pPr marL="5714908" indent="0">
              <a:buNone/>
              <a:defRPr sz="2900" b="1"/>
            </a:lvl8pPr>
            <a:lvl9pPr marL="6531325" indent="0">
              <a:buNone/>
              <a:defRPr sz="29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914400" y="3262312"/>
            <a:ext cx="8080376" cy="5926932"/>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9290053" y="2302671"/>
            <a:ext cx="8083550" cy="959643"/>
          </a:xfrm>
        </p:spPr>
        <p:txBody>
          <a:bodyPr anchor="b"/>
          <a:lstStyle>
            <a:lvl1pPr marL="0" indent="0">
              <a:buNone/>
              <a:defRPr sz="4300" b="1"/>
            </a:lvl1pPr>
            <a:lvl2pPr marL="816415" indent="0">
              <a:buNone/>
              <a:defRPr sz="3600" b="1"/>
            </a:lvl2pPr>
            <a:lvl3pPr marL="1632832" indent="0">
              <a:buNone/>
              <a:defRPr sz="3200" b="1"/>
            </a:lvl3pPr>
            <a:lvl4pPr marL="2449246" indent="0">
              <a:buNone/>
              <a:defRPr sz="2900" b="1"/>
            </a:lvl4pPr>
            <a:lvl5pPr marL="3265661" indent="0">
              <a:buNone/>
              <a:defRPr sz="2900" b="1"/>
            </a:lvl5pPr>
            <a:lvl6pPr marL="4082078" indent="0">
              <a:buNone/>
              <a:defRPr sz="2900" b="1"/>
            </a:lvl6pPr>
            <a:lvl7pPr marL="4898493" indent="0">
              <a:buNone/>
              <a:defRPr sz="2900" b="1"/>
            </a:lvl7pPr>
            <a:lvl8pPr marL="5714908" indent="0">
              <a:buNone/>
              <a:defRPr sz="2900" b="1"/>
            </a:lvl8pPr>
            <a:lvl9pPr marL="6531325" indent="0">
              <a:buNone/>
              <a:defRPr sz="29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9290053" y="3262312"/>
            <a:ext cx="8083550" cy="5926932"/>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6313D463-5CE8-480D-BAE8-A790E8C674AE}" type="datetimeFigureOut">
              <a:rPr lang="en-US"/>
              <a:pPr>
                <a:defRPr/>
              </a:pPr>
              <a:t>3/12/2021</a:t>
            </a:fld>
            <a:endParaRPr lang="en-US"/>
          </a:p>
        </p:txBody>
      </p:sp>
      <p:sp>
        <p:nvSpPr>
          <p:cNvPr id="8" name="4 - Θέση υποσέλιδου"/>
          <p:cNvSpPr>
            <a:spLocks noGrp="1"/>
          </p:cNvSpPr>
          <p:nvPr>
            <p:ph type="ftr" sz="quarter" idx="11"/>
          </p:nvPr>
        </p:nvSpPr>
        <p:spPr/>
        <p:txBody>
          <a:bodyPr/>
          <a:lstStyle>
            <a:lvl1pPr>
              <a:defRPr/>
            </a:lvl1pPr>
          </a:lstStyle>
          <a:p>
            <a:pPr>
              <a:defRPr/>
            </a:pPr>
            <a:endParaRPr lang="en-US"/>
          </a:p>
        </p:txBody>
      </p:sp>
      <p:sp>
        <p:nvSpPr>
          <p:cNvPr id="9" name="5 - Θέση αριθμού διαφάνειας"/>
          <p:cNvSpPr>
            <a:spLocks noGrp="1"/>
          </p:cNvSpPr>
          <p:nvPr>
            <p:ph type="sldNum" sz="quarter" idx="12"/>
          </p:nvPr>
        </p:nvSpPr>
        <p:spPr/>
        <p:txBody>
          <a:bodyPr/>
          <a:lstStyle>
            <a:lvl1pPr>
              <a:defRPr/>
            </a:lvl1pPr>
          </a:lstStyle>
          <a:p>
            <a:pPr>
              <a:defRPr/>
            </a:pPr>
            <a:fld id="{550403E3-CFDD-4F59-8FBF-3CFACDDD14EE}"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57AF2349-F763-425C-8496-96AF8B6E34D6}" type="datetimeFigureOut">
              <a:rPr lang="en-US"/>
              <a:pPr>
                <a:defRPr/>
              </a:pPr>
              <a:t>3/12/2021</a:t>
            </a:fld>
            <a:endParaRPr lang="en-US"/>
          </a:p>
        </p:txBody>
      </p:sp>
      <p:sp>
        <p:nvSpPr>
          <p:cNvPr id="4" name="4 - Θέση υποσέλιδου"/>
          <p:cNvSpPr>
            <a:spLocks noGrp="1"/>
          </p:cNvSpPr>
          <p:nvPr>
            <p:ph type="ftr" sz="quarter" idx="11"/>
          </p:nvPr>
        </p:nvSpPr>
        <p:spPr/>
        <p:txBody>
          <a:bodyPr/>
          <a:lstStyle>
            <a:lvl1pPr>
              <a:defRPr/>
            </a:lvl1pPr>
          </a:lstStyle>
          <a:p>
            <a:pPr>
              <a:defRPr/>
            </a:pPr>
            <a:endParaRPr lang="en-US"/>
          </a:p>
        </p:txBody>
      </p:sp>
      <p:sp>
        <p:nvSpPr>
          <p:cNvPr id="5" name="5 - Θέση αριθμού διαφάνειας"/>
          <p:cNvSpPr>
            <a:spLocks noGrp="1"/>
          </p:cNvSpPr>
          <p:nvPr>
            <p:ph type="sldNum" sz="quarter" idx="12"/>
          </p:nvPr>
        </p:nvSpPr>
        <p:spPr/>
        <p:txBody>
          <a:bodyPr/>
          <a:lstStyle>
            <a:lvl1pPr>
              <a:defRPr/>
            </a:lvl1pPr>
          </a:lstStyle>
          <a:p>
            <a:pPr>
              <a:defRPr/>
            </a:pPr>
            <a:fld id="{0F41579A-7C81-4F1E-B41B-CBDC4CE7D51D}"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84B364A4-0B5B-4CC2-AC64-87F793555249}" type="datetimeFigureOut">
              <a:rPr lang="en-US"/>
              <a:pPr>
                <a:defRPr/>
              </a:pPr>
              <a:t>3/12/2021</a:t>
            </a:fld>
            <a:endParaRPr lang="en-US"/>
          </a:p>
        </p:txBody>
      </p:sp>
      <p:sp>
        <p:nvSpPr>
          <p:cNvPr id="3" name="4 - Θέση υποσέλιδου"/>
          <p:cNvSpPr>
            <a:spLocks noGrp="1"/>
          </p:cNvSpPr>
          <p:nvPr>
            <p:ph type="ftr" sz="quarter" idx="11"/>
          </p:nvPr>
        </p:nvSpPr>
        <p:spPr/>
        <p:txBody>
          <a:bodyPr/>
          <a:lstStyle>
            <a:lvl1pPr>
              <a:defRPr/>
            </a:lvl1pPr>
          </a:lstStyle>
          <a:p>
            <a:pPr>
              <a:defRPr/>
            </a:pPr>
            <a:endParaRPr lang="en-US"/>
          </a:p>
        </p:txBody>
      </p:sp>
      <p:sp>
        <p:nvSpPr>
          <p:cNvPr id="4" name="5 - Θέση αριθμού διαφάνειας"/>
          <p:cNvSpPr>
            <a:spLocks noGrp="1"/>
          </p:cNvSpPr>
          <p:nvPr>
            <p:ph type="sldNum" sz="quarter" idx="12"/>
          </p:nvPr>
        </p:nvSpPr>
        <p:spPr/>
        <p:txBody>
          <a:bodyPr/>
          <a:lstStyle>
            <a:lvl1pPr>
              <a:defRPr/>
            </a:lvl1pPr>
          </a:lstStyle>
          <a:p>
            <a:pPr>
              <a:defRPr/>
            </a:pPr>
            <a:fld id="{37D156DE-3078-43B6-9712-5B5E43536B76}"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3" y="409575"/>
            <a:ext cx="6016626" cy="1743075"/>
          </a:xfrm>
        </p:spPr>
        <p:txBody>
          <a:bodyPr anchor="b"/>
          <a:lstStyle>
            <a:lvl1pPr algn="l">
              <a:defRPr sz="36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7150100" y="409577"/>
            <a:ext cx="10223500" cy="8779670"/>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914403" y="2152652"/>
            <a:ext cx="6016626" cy="7036595"/>
          </a:xfrm>
        </p:spPr>
        <p:txBody>
          <a:bodyPr/>
          <a:lstStyle>
            <a:lvl1pPr marL="0" indent="0">
              <a:buNone/>
              <a:defRPr sz="2500"/>
            </a:lvl1pPr>
            <a:lvl2pPr marL="816415" indent="0">
              <a:buNone/>
              <a:defRPr sz="2100"/>
            </a:lvl2pPr>
            <a:lvl3pPr marL="1632832" indent="0">
              <a:buNone/>
              <a:defRPr sz="1800"/>
            </a:lvl3pPr>
            <a:lvl4pPr marL="2449246" indent="0">
              <a:buNone/>
              <a:defRPr sz="1600"/>
            </a:lvl4pPr>
            <a:lvl5pPr marL="3265661" indent="0">
              <a:buNone/>
              <a:defRPr sz="1600"/>
            </a:lvl5pPr>
            <a:lvl6pPr marL="4082078" indent="0">
              <a:buNone/>
              <a:defRPr sz="1600"/>
            </a:lvl6pPr>
            <a:lvl7pPr marL="4898493" indent="0">
              <a:buNone/>
              <a:defRPr sz="1600"/>
            </a:lvl7pPr>
            <a:lvl8pPr marL="5714908" indent="0">
              <a:buNone/>
              <a:defRPr sz="1600"/>
            </a:lvl8pPr>
            <a:lvl9pPr marL="6531325" indent="0">
              <a:buNone/>
              <a:defRPr sz="16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EE77EC6-D9F9-494F-8642-8648120712B1}" type="datetimeFigureOut">
              <a:rPr lang="en-US"/>
              <a:pPr>
                <a:defRPr/>
              </a:pPr>
              <a:t>3/12/2021</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7C006DF1-5863-4DCE-91D2-D409501A7F92}"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584576" y="7200900"/>
            <a:ext cx="10972800" cy="850107"/>
          </a:xfrm>
        </p:spPr>
        <p:txBody>
          <a:bodyPr anchor="b"/>
          <a:lstStyle>
            <a:lvl1pPr algn="l">
              <a:defRPr sz="36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3584576" y="919162"/>
            <a:ext cx="10972800" cy="6172200"/>
          </a:xfrm>
        </p:spPr>
        <p:txBody>
          <a:bodyPr rtlCol="0">
            <a:normAutofit/>
          </a:bodyPr>
          <a:lstStyle>
            <a:lvl1pPr marL="0" indent="0">
              <a:buNone/>
              <a:defRPr sz="5700"/>
            </a:lvl1pPr>
            <a:lvl2pPr marL="816415" indent="0">
              <a:buNone/>
              <a:defRPr sz="5000"/>
            </a:lvl2pPr>
            <a:lvl3pPr marL="1632832" indent="0">
              <a:buNone/>
              <a:defRPr sz="4300"/>
            </a:lvl3pPr>
            <a:lvl4pPr marL="2449246" indent="0">
              <a:buNone/>
              <a:defRPr sz="3600"/>
            </a:lvl4pPr>
            <a:lvl5pPr marL="3265661" indent="0">
              <a:buNone/>
              <a:defRPr sz="3600"/>
            </a:lvl5pPr>
            <a:lvl6pPr marL="4082078" indent="0">
              <a:buNone/>
              <a:defRPr sz="3600"/>
            </a:lvl6pPr>
            <a:lvl7pPr marL="4898493" indent="0">
              <a:buNone/>
              <a:defRPr sz="3600"/>
            </a:lvl7pPr>
            <a:lvl8pPr marL="5714908" indent="0">
              <a:buNone/>
              <a:defRPr sz="3600"/>
            </a:lvl8pPr>
            <a:lvl9pPr marL="6531325" indent="0">
              <a:buNone/>
              <a:defRPr sz="3600"/>
            </a:lvl9pPr>
          </a:lstStyle>
          <a:p>
            <a:pPr lvl="0"/>
            <a:endParaRPr lang="el-GR" noProof="0" smtClean="0"/>
          </a:p>
        </p:txBody>
      </p:sp>
      <p:sp>
        <p:nvSpPr>
          <p:cNvPr id="4" name="3 - Θέση κειμένου"/>
          <p:cNvSpPr>
            <a:spLocks noGrp="1"/>
          </p:cNvSpPr>
          <p:nvPr>
            <p:ph type="body" sz="half" idx="2"/>
          </p:nvPr>
        </p:nvSpPr>
        <p:spPr>
          <a:xfrm>
            <a:off x="3584576" y="8051007"/>
            <a:ext cx="10972800" cy="1207293"/>
          </a:xfrm>
        </p:spPr>
        <p:txBody>
          <a:bodyPr/>
          <a:lstStyle>
            <a:lvl1pPr marL="0" indent="0">
              <a:buNone/>
              <a:defRPr sz="2500"/>
            </a:lvl1pPr>
            <a:lvl2pPr marL="816415" indent="0">
              <a:buNone/>
              <a:defRPr sz="2100"/>
            </a:lvl2pPr>
            <a:lvl3pPr marL="1632832" indent="0">
              <a:buNone/>
              <a:defRPr sz="1800"/>
            </a:lvl3pPr>
            <a:lvl4pPr marL="2449246" indent="0">
              <a:buNone/>
              <a:defRPr sz="1600"/>
            </a:lvl4pPr>
            <a:lvl5pPr marL="3265661" indent="0">
              <a:buNone/>
              <a:defRPr sz="1600"/>
            </a:lvl5pPr>
            <a:lvl6pPr marL="4082078" indent="0">
              <a:buNone/>
              <a:defRPr sz="1600"/>
            </a:lvl6pPr>
            <a:lvl7pPr marL="4898493" indent="0">
              <a:buNone/>
              <a:defRPr sz="1600"/>
            </a:lvl7pPr>
            <a:lvl8pPr marL="5714908" indent="0">
              <a:buNone/>
              <a:defRPr sz="1600"/>
            </a:lvl8pPr>
            <a:lvl9pPr marL="6531325" indent="0">
              <a:buNone/>
              <a:defRPr sz="16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7F5C079-3911-4226-8139-3E4B36080A44}" type="datetimeFigureOut">
              <a:rPr lang="en-US"/>
              <a:pPr>
                <a:defRPr/>
              </a:pPr>
              <a:t>3/12/2021</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8A408515-FA5B-4C79-9A25-250157BFBCB0}"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914400" y="412750"/>
            <a:ext cx="16459200" cy="1714500"/>
          </a:xfrm>
          <a:prstGeom prst="rect">
            <a:avLst/>
          </a:prstGeom>
          <a:noFill/>
          <a:ln w="9525">
            <a:noFill/>
            <a:miter lim="800000"/>
            <a:headEnd/>
            <a:tailEnd/>
          </a:ln>
        </p:spPr>
        <p:txBody>
          <a:bodyPr vert="horz" wrap="square" lIns="163283" tIns="81642" rIns="163283" bIns="81642"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914400" y="2400300"/>
            <a:ext cx="16459200" cy="6789738"/>
          </a:xfrm>
          <a:prstGeom prst="rect">
            <a:avLst/>
          </a:prstGeom>
          <a:noFill/>
          <a:ln w="9525">
            <a:noFill/>
            <a:miter lim="800000"/>
            <a:headEnd/>
            <a:tailEnd/>
          </a:ln>
        </p:spPr>
        <p:txBody>
          <a:bodyPr vert="horz" wrap="square" lIns="163283" tIns="81642" rIns="163283" bIns="81642"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914400" y="9534525"/>
            <a:ext cx="4267200" cy="547688"/>
          </a:xfrm>
          <a:prstGeom prst="rect">
            <a:avLst/>
          </a:prstGeom>
        </p:spPr>
        <p:txBody>
          <a:bodyPr vert="horz" lIns="163283" tIns="81642" rIns="163283" bIns="81642" rtlCol="0" anchor="ctr"/>
          <a:lstStyle>
            <a:lvl1pPr algn="l">
              <a:defRPr sz="2100" smtClean="0">
                <a:solidFill>
                  <a:schemeClr val="tx1">
                    <a:tint val="75000"/>
                  </a:schemeClr>
                </a:solidFill>
              </a:defRPr>
            </a:lvl1pPr>
          </a:lstStyle>
          <a:p>
            <a:pPr>
              <a:defRPr/>
            </a:pPr>
            <a:fld id="{E2667499-0168-49A9-8E17-1893165B2F30}" type="datetimeFigureOut">
              <a:rPr lang="en-US"/>
              <a:pPr>
                <a:defRPr/>
              </a:pPr>
              <a:t>3/12/2021</a:t>
            </a:fld>
            <a:endParaRPr lang="en-US"/>
          </a:p>
        </p:txBody>
      </p:sp>
      <p:sp>
        <p:nvSpPr>
          <p:cNvPr id="5" name="4 - Θέση υποσέλιδου"/>
          <p:cNvSpPr>
            <a:spLocks noGrp="1"/>
          </p:cNvSpPr>
          <p:nvPr>
            <p:ph type="ftr" sz="quarter" idx="3"/>
          </p:nvPr>
        </p:nvSpPr>
        <p:spPr>
          <a:xfrm>
            <a:off x="6248400" y="9534525"/>
            <a:ext cx="5791200" cy="547688"/>
          </a:xfrm>
          <a:prstGeom prst="rect">
            <a:avLst/>
          </a:prstGeom>
        </p:spPr>
        <p:txBody>
          <a:bodyPr vert="horz" lIns="163283" tIns="81642" rIns="163283" bIns="81642" rtlCol="0" anchor="ctr"/>
          <a:lstStyle>
            <a:lvl1pPr algn="ctr">
              <a:defRPr sz="2100">
                <a:solidFill>
                  <a:schemeClr val="tx1">
                    <a:tint val="75000"/>
                  </a:schemeClr>
                </a:solidFill>
              </a:defRPr>
            </a:lvl1pPr>
          </a:lstStyle>
          <a:p>
            <a:pPr>
              <a:defRPr/>
            </a:pPr>
            <a:endParaRPr lang="en-US"/>
          </a:p>
        </p:txBody>
      </p:sp>
      <p:sp>
        <p:nvSpPr>
          <p:cNvPr id="6" name="5 - Θέση αριθμού διαφάνειας"/>
          <p:cNvSpPr>
            <a:spLocks noGrp="1"/>
          </p:cNvSpPr>
          <p:nvPr>
            <p:ph type="sldNum" sz="quarter" idx="4"/>
          </p:nvPr>
        </p:nvSpPr>
        <p:spPr>
          <a:xfrm>
            <a:off x="13106400" y="9534525"/>
            <a:ext cx="4267200" cy="547688"/>
          </a:xfrm>
          <a:prstGeom prst="rect">
            <a:avLst/>
          </a:prstGeom>
        </p:spPr>
        <p:txBody>
          <a:bodyPr vert="horz" lIns="163283" tIns="81642" rIns="163283" bIns="81642" rtlCol="0" anchor="ctr"/>
          <a:lstStyle>
            <a:lvl1pPr algn="r">
              <a:defRPr sz="2100" smtClean="0">
                <a:solidFill>
                  <a:schemeClr val="tx1">
                    <a:tint val="75000"/>
                  </a:schemeClr>
                </a:solidFill>
              </a:defRPr>
            </a:lvl1pPr>
          </a:lstStyle>
          <a:p>
            <a:pPr>
              <a:defRPr/>
            </a:pPr>
            <a:fld id="{86249BFC-DC6E-4265-AF1C-29DA062A09D1}"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631950" rtl="0" fontAlgn="base">
        <a:spcBef>
          <a:spcPct val="0"/>
        </a:spcBef>
        <a:spcAft>
          <a:spcPct val="0"/>
        </a:spcAft>
        <a:defRPr sz="7900" kern="1200">
          <a:solidFill>
            <a:schemeClr val="tx1"/>
          </a:solidFill>
          <a:latin typeface="+mj-lt"/>
          <a:ea typeface="+mj-ea"/>
          <a:cs typeface="+mj-cs"/>
        </a:defRPr>
      </a:lvl1pPr>
      <a:lvl2pPr algn="ctr" defTabSz="1631950" rtl="0" fontAlgn="base">
        <a:spcBef>
          <a:spcPct val="0"/>
        </a:spcBef>
        <a:spcAft>
          <a:spcPct val="0"/>
        </a:spcAft>
        <a:defRPr sz="7900">
          <a:solidFill>
            <a:schemeClr val="tx1"/>
          </a:solidFill>
          <a:latin typeface="Calibri" pitchFamily="34" charset="0"/>
        </a:defRPr>
      </a:lvl2pPr>
      <a:lvl3pPr algn="ctr" defTabSz="1631950" rtl="0" fontAlgn="base">
        <a:spcBef>
          <a:spcPct val="0"/>
        </a:spcBef>
        <a:spcAft>
          <a:spcPct val="0"/>
        </a:spcAft>
        <a:defRPr sz="7900">
          <a:solidFill>
            <a:schemeClr val="tx1"/>
          </a:solidFill>
          <a:latin typeface="Calibri" pitchFamily="34" charset="0"/>
        </a:defRPr>
      </a:lvl3pPr>
      <a:lvl4pPr algn="ctr" defTabSz="1631950" rtl="0" fontAlgn="base">
        <a:spcBef>
          <a:spcPct val="0"/>
        </a:spcBef>
        <a:spcAft>
          <a:spcPct val="0"/>
        </a:spcAft>
        <a:defRPr sz="7900">
          <a:solidFill>
            <a:schemeClr val="tx1"/>
          </a:solidFill>
          <a:latin typeface="Calibri" pitchFamily="34" charset="0"/>
        </a:defRPr>
      </a:lvl4pPr>
      <a:lvl5pPr algn="ctr" defTabSz="1631950" rtl="0" fontAlgn="base">
        <a:spcBef>
          <a:spcPct val="0"/>
        </a:spcBef>
        <a:spcAft>
          <a:spcPct val="0"/>
        </a:spcAft>
        <a:defRPr sz="7900">
          <a:solidFill>
            <a:schemeClr val="tx1"/>
          </a:solidFill>
          <a:latin typeface="Calibri" pitchFamily="34" charset="0"/>
        </a:defRPr>
      </a:lvl5pPr>
      <a:lvl6pPr marL="457200" algn="ctr" defTabSz="1631950" rtl="0" fontAlgn="base">
        <a:spcBef>
          <a:spcPct val="0"/>
        </a:spcBef>
        <a:spcAft>
          <a:spcPct val="0"/>
        </a:spcAft>
        <a:defRPr sz="7900">
          <a:solidFill>
            <a:schemeClr val="tx1"/>
          </a:solidFill>
          <a:latin typeface="Calibri" pitchFamily="34" charset="0"/>
        </a:defRPr>
      </a:lvl6pPr>
      <a:lvl7pPr marL="914400" algn="ctr" defTabSz="1631950" rtl="0" fontAlgn="base">
        <a:spcBef>
          <a:spcPct val="0"/>
        </a:spcBef>
        <a:spcAft>
          <a:spcPct val="0"/>
        </a:spcAft>
        <a:defRPr sz="7900">
          <a:solidFill>
            <a:schemeClr val="tx1"/>
          </a:solidFill>
          <a:latin typeface="Calibri" pitchFamily="34" charset="0"/>
        </a:defRPr>
      </a:lvl7pPr>
      <a:lvl8pPr marL="1371600" algn="ctr" defTabSz="1631950" rtl="0" fontAlgn="base">
        <a:spcBef>
          <a:spcPct val="0"/>
        </a:spcBef>
        <a:spcAft>
          <a:spcPct val="0"/>
        </a:spcAft>
        <a:defRPr sz="7900">
          <a:solidFill>
            <a:schemeClr val="tx1"/>
          </a:solidFill>
          <a:latin typeface="Calibri" pitchFamily="34" charset="0"/>
        </a:defRPr>
      </a:lvl8pPr>
      <a:lvl9pPr marL="1828800" algn="ctr" defTabSz="1631950" rtl="0" fontAlgn="base">
        <a:spcBef>
          <a:spcPct val="0"/>
        </a:spcBef>
        <a:spcAft>
          <a:spcPct val="0"/>
        </a:spcAft>
        <a:defRPr sz="7900">
          <a:solidFill>
            <a:schemeClr val="tx1"/>
          </a:solidFill>
          <a:latin typeface="Calibri" pitchFamily="34" charset="0"/>
        </a:defRPr>
      </a:lvl9pPr>
    </p:titleStyle>
    <p:bodyStyle>
      <a:lvl1pPr marL="611188" indent="-611188" algn="l" defTabSz="1631950" rtl="0" fontAlgn="base">
        <a:spcBef>
          <a:spcPct val="20000"/>
        </a:spcBef>
        <a:spcAft>
          <a:spcPct val="0"/>
        </a:spcAft>
        <a:buFont typeface="Arial" charset="0"/>
        <a:buChar char="•"/>
        <a:defRPr sz="5700" kern="1200">
          <a:solidFill>
            <a:schemeClr val="tx1"/>
          </a:solidFill>
          <a:latin typeface="+mn-lt"/>
          <a:ea typeface="+mn-ea"/>
          <a:cs typeface="+mn-cs"/>
        </a:defRPr>
      </a:lvl1pPr>
      <a:lvl2pPr marL="1325563" indent="-509588" algn="l" defTabSz="1631950" rtl="0" fontAlgn="base">
        <a:spcBef>
          <a:spcPct val="20000"/>
        </a:spcBef>
        <a:spcAft>
          <a:spcPct val="0"/>
        </a:spcAft>
        <a:buFont typeface="Arial" charset="0"/>
        <a:buChar char="–"/>
        <a:defRPr sz="5000" kern="1200">
          <a:solidFill>
            <a:schemeClr val="tx1"/>
          </a:solidFill>
          <a:latin typeface="+mn-lt"/>
          <a:ea typeface="+mn-ea"/>
          <a:cs typeface="+mn-cs"/>
        </a:defRPr>
      </a:lvl2pPr>
      <a:lvl3pPr marL="2039938" indent="-407988" algn="l" defTabSz="1631950" rtl="0" fontAlgn="base">
        <a:spcBef>
          <a:spcPct val="20000"/>
        </a:spcBef>
        <a:spcAft>
          <a:spcPct val="0"/>
        </a:spcAft>
        <a:buFont typeface="Arial" charset="0"/>
        <a:buChar char="•"/>
        <a:defRPr sz="4300" kern="1200">
          <a:solidFill>
            <a:schemeClr val="tx1"/>
          </a:solidFill>
          <a:latin typeface="+mn-lt"/>
          <a:ea typeface="+mn-ea"/>
          <a:cs typeface="+mn-cs"/>
        </a:defRPr>
      </a:lvl3pPr>
      <a:lvl4pPr marL="2855913" indent="-407988" algn="l" defTabSz="1631950" rtl="0" fontAlgn="base">
        <a:spcBef>
          <a:spcPct val="20000"/>
        </a:spcBef>
        <a:spcAft>
          <a:spcPct val="0"/>
        </a:spcAft>
        <a:buFont typeface="Arial" charset="0"/>
        <a:buChar char="–"/>
        <a:defRPr sz="3600" kern="1200">
          <a:solidFill>
            <a:schemeClr val="tx1"/>
          </a:solidFill>
          <a:latin typeface="+mn-lt"/>
          <a:ea typeface="+mn-ea"/>
          <a:cs typeface="+mn-cs"/>
        </a:defRPr>
      </a:lvl4pPr>
      <a:lvl5pPr marL="3673475" indent="-407988" algn="l" defTabSz="1631950" rtl="0" fontAlgn="base">
        <a:spcBef>
          <a:spcPct val="20000"/>
        </a:spcBef>
        <a:spcAft>
          <a:spcPct val="0"/>
        </a:spcAft>
        <a:buFont typeface="Arial" charset="0"/>
        <a:buChar char="»"/>
        <a:defRPr sz="3600" kern="1200">
          <a:solidFill>
            <a:schemeClr val="tx1"/>
          </a:solidFill>
          <a:latin typeface="+mn-lt"/>
          <a:ea typeface="+mn-ea"/>
          <a:cs typeface="+mn-cs"/>
        </a:defRPr>
      </a:lvl5pPr>
      <a:lvl6pPr marL="4490286"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6pPr>
      <a:lvl7pPr marL="5306700"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7pPr>
      <a:lvl8pPr marL="6123115"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8pPr>
      <a:lvl9pPr marL="6939532" indent="-408207" algn="l" defTabSz="1632832" rtl="0" eaLnBrk="1" latinLnBrk="0" hangingPunct="1">
        <a:spcBef>
          <a:spcPct val="20000"/>
        </a:spcBef>
        <a:buFont typeface="Arial" pitchFamily="34" charset="0"/>
        <a:buChar char="•"/>
        <a:defRPr sz="3600" kern="1200">
          <a:solidFill>
            <a:schemeClr val="tx1"/>
          </a:solidFill>
          <a:latin typeface="+mn-lt"/>
          <a:ea typeface="+mn-ea"/>
          <a:cs typeface="+mn-cs"/>
        </a:defRPr>
      </a:lvl9pPr>
    </p:bodyStyle>
    <p:otherStyle>
      <a:defPPr>
        <a:defRPr lang="el-GR"/>
      </a:defPPr>
      <a:lvl1pPr marL="0" algn="l" defTabSz="1632832" rtl="0" eaLnBrk="1" latinLnBrk="0" hangingPunct="1">
        <a:defRPr sz="3200" kern="1200">
          <a:solidFill>
            <a:schemeClr val="tx1"/>
          </a:solidFill>
          <a:latin typeface="+mn-lt"/>
          <a:ea typeface="+mn-ea"/>
          <a:cs typeface="+mn-cs"/>
        </a:defRPr>
      </a:lvl1pPr>
      <a:lvl2pPr marL="816415" algn="l" defTabSz="1632832" rtl="0" eaLnBrk="1" latinLnBrk="0" hangingPunct="1">
        <a:defRPr sz="3200" kern="1200">
          <a:solidFill>
            <a:schemeClr val="tx1"/>
          </a:solidFill>
          <a:latin typeface="+mn-lt"/>
          <a:ea typeface="+mn-ea"/>
          <a:cs typeface="+mn-cs"/>
        </a:defRPr>
      </a:lvl2pPr>
      <a:lvl3pPr marL="1632832" algn="l" defTabSz="1632832" rtl="0" eaLnBrk="1" latinLnBrk="0" hangingPunct="1">
        <a:defRPr sz="3200" kern="1200">
          <a:solidFill>
            <a:schemeClr val="tx1"/>
          </a:solidFill>
          <a:latin typeface="+mn-lt"/>
          <a:ea typeface="+mn-ea"/>
          <a:cs typeface="+mn-cs"/>
        </a:defRPr>
      </a:lvl3pPr>
      <a:lvl4pPr marL="2449246" algn="l" defTabSz="1632832" rtl="0" eaLnBrk="1" latinLnBrk="0" hangingPunct="1">
        <a:defRPr sz="3200" kern="1200">
          <a:solidFill>
            <a:schemeClr val="tx1"/>
          </a:solidFill>
          <a:latin typeface="+mn-lt"/>
          <a:ea typeface="+mn-ea"/>
          <a:cs typeface="+mn-cs"/>
        </a:defRPr>
      </a:lvl4pPr>
      <a:lvl5pPr marL="3265661" algn="l" defTabSz="1632832" rtl="0" eaLnBrk="1" latinLnBrk="0" hangingPunct="1">
        <a:defRPr sz="3200" kern="1200">
          <a:solidFill>
            <a:schemeClr val="tx1"/>
          </a:solidFill>
          <a:latin typeface="+mn-lt"/>
          <a:ea typeface="+mn-ea"/>
          <a:cs typeface="+mn-cs"/>
        </a:defRPr>
      </a:lvl5pPr>
      <a:lvl6pPr marL="4082078" algn="l" defTabSz="1632832" rtl="0" eaLnBrk="1" latinLnBrk="0" hangingPunct="1">
        <a:defRPr sz="3200" kern="1200">
          <a:solidFill>
            <a:schemeClr val="tx1"/>
          </a:solidFill>
          <a:latin typeface="+mn-lt"/>
          <a:ea typeface="+mn-ea"/>
          <a:cs typeface="+mn-cs"/>
        </a:defRPr>
      </a:lvl6pPr>
      <a:lvl7pPr marL="4898493" algn="l" defTabSz="1632832" rtl="0" eaLnBrk="1" latinLnBrk="0" hangingPunct="1">
        <a:defRPr sz="3200" kern="1200">
          <a:solidFill>
            <a:schemeClr val="tx1"/>
          </a:solidFill>
          <a:latin typeface="+mn-lt"/>
          <a:ea typeface="+mn-ea"/>
          <a:cs typeface="+mn-cs"/>
        </a:defRPr>
      </a:lvl7pPr>
      <a:lvl8pPr marL="5714908" algn="l" defTabSz="1632832" rtl="0" eaLnBrk="1" latinLnBrk="0" hangingPunct="1">
        <a:defRPr sz="3200" kern="1200">
          <a:solidFill>
            <a:schemeClr val="tx1"/>
          </a:solidFill>
          <a:latin typeface="+mn-lt"/>
          <a:ea typeface="+mn-ea"/>
          <a:cs typeface="+mn-cs"/>
        </a:defRPr>
      </a:lvl8pPr>
      <a:lvl9pPr marL="6531325" algn="l" defTabSz="1632832"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1639550" cy="5405438"/>
          </a:xfrm>
          <a:prstGeom prst="rect">
            <a:avLst/>
          </a:prstGeom>
          <a:solidFill>
            <a:schemeClr val="accent1"/>
          </a:solidFill>
          <a:ln w="9525">
            <a:noFill/>
            <a:miter lim="800000"/>
            <a:headEnd/>
            <a:tailEnd/>
          </a:ln>
        </p:spPr>
        <p:txBody>
          <a:bodyPr/>
          <a:lstStyle/>
          <a:p>
            <a:pPr eaLnBrk="1" hangingPunct="1"/>
            <a:endParaRPr lang="el-GR"/>
          </a:p>
        </p:txBody>
      </p:sp>
      <p:sp>
        <p:nvSpPr>
          <p:cNvPr id="2051" name="AutoShape 3"/>
          <p:cNvSpPr>
            <a:spLocks noChangeArrowheads="1"/>
          </p:cNvSpPr>
          <p:nvPr/>
        </p:nvSpPr>
        <p:spPr bwMode="auto">
          <a:xfrm>
            <a:off x="11639550" y="0"/>
            <a:ext cx="6648450" cy="5405438"/>
          </a:xfrm>
          <a:prstGeom prst="rect">
            <a:avLst/>
          </a:prstGeom>
          <a:solidFill>
            <a:schemeClr val="tx2"/>
          </a:solidFill>
          <a:ln w="9525">
            <a:noFill/>
            <a:miter lim="800000"/>
            <a:headEnd/>
            <a:tailEnd/>
          </a:ln>
        </p:spPr>
        <p:txBody>
          <a:bodyPr/>
          <a:lstStyle/>
          <a:p>
            <a:pPr eaLnBrk="1" hangingPunct="1"/>
            <a:endParaRPr lang="el-GR"/>
          </a:p>
        </p:txBody>
      </p:sp>
      <p:sp>
        <p:nvSpPr>
          <p:cNvPr id="2052" name="TextBox 4"/>
          <p:cNvSpPr txBox="1">
            <a:spLocks noChangeArrowheads="1"/>
          </p:cNvSpPr>
          <p:nvPr/>
        </p:nvSpPr>
        <p:spPr bwMode="auto">
          <a:xfrm>
            <a:off x="1152525" y="2324100"/>
            <a:ext cx="9896475" cy="2031325"/>
          </a:xfrm>
          <a:prstGeom prst="rect">
            <a:avLst/>
          </a:prstGeom>
          <a:noFill/>
          <a:ln w="9525">
            <a:noFill/>
            <a:miter lim="800000"/>
            <a:headEnd/>
            <a:tailEnd/>
          </a:ln>
        </p:spPr>
        <p:txBody>
          <a:bodyPr lIns="0" tIns="0" rIns="0" bIns="0">
            <a:spAutoFit/>
          </a:bodyPr>
          <a:lstStyle/>
          <a:p>
            <a:pPr algn="ctr" eaLnBrk="1" hangingPunct="1"/>
            <a:r>
              <a:rPr lang="el-GR" altLang="el-GR" sz="4400" b="1" dirty="0" smtClean="0">
                <a:solidFill>
                  <a:srgbClr val="F4F4F4"/>
                </a:solidFill>
                <a:latin typeface="Calibri" pitchFamily="34" charset="0"/>
              </a:rPr>
              <a:t>Συνολικές Παρεμβάσεις</a:t>
            </a:r>
          </a:p>
          <a:p>
            <a:pPr algn="ctr" eaLnBrk="1" hangingPunct="1"/>
            <a:endParaRPr lang="el-GR" altLang="el-GR" sz="4400" b="1" dirty="0">
              <a:solidFill>
                <a:srgbClr val="F4F4F4"/>
              </a:solidFill>
              <a:latin typeface="Calibri" pitchFamily="34" charset="0"/>
            </a:endParaRPr>
          </a:p>
          <a:p>
            <a:pPr algn="ctr" eaLnBrk="1" hangingPunct="1"/>
            <a:r>
              <a:rPr lang="el-GR" altLang="el-GR" sz="4400" b="1" dirty="0" smtClean="0">
                <a:solidFill>
                  <a:srgbClr val="F4F4F4"/>
                </a:solidFill>
                <a:latin typeface="Calibri" pitchFamily="34" charset="0"/>
              </a:rPr>
              <a:t>Υπουργείο Οικονομικών </a:t>
            </a:r>
            <a:endParaRPr lang="en-US" altLang="el-GR" sz="4400" b="1" dirty="0">
              <a:solidFill>
                <a:srgbClr val="F4F4F4"/>
              </a:solidFill>
              <a:latin typeface="Calibri" pitchFamily="34" charset="0"/>
            </a:endParaRPr>
          </a:p>
        </p:txBody>
      </p:sp>
      <p:grpSp>
        <p:nvGrpSpPr>
          <p:cNvPr id="2053" name="Group 5"/>
          <p:cNvGrpSpPr>
            <a:grpSpLocks/>
          </p:cNvGrpSpPr>
          <p:nvPr/>
        </p:nvGrpSpPr>
        <p:grpSpPr bwMode="auto">
          <a:xfrm rot="10800000">
            <a:off x="-53975" y="5405438"/>
            <a:ext cx="18341975" cy="4881562"/>
            <a:chOff x="0" y="0"/>
            <a:chExt cx="20553161" cy="5469980"/>
          </a:xfrm>
        </p:grpSpPr>
        <p:sp>
          <p:nvSpPr>
            <p:cNvPr id="2057" name="Freeform 6"/>
            <p:cNvSpPr>
              <a:spLocks/>
            </p:cNvSpPr>
            <p:nvPr/>
          </p:nvSpPr>
          <p:spPr bwMode="auto">
            <a:xfrm>
              <a:off x="0" y="0"/>
              <a:ext cx="20553161" cy="5469980"/>
            </a:xfrm>
            <a:custGeom>
              <a:avLst/>
              <a:gdLst>
                <a:gd name="T0" fmla="*/ 20553161 w 20553161"/>
                <a:gd name="T1" fmla="*/ 5469980 h 5469980"/>
                <a:gd name="T2" fmla="*/ 0 w 20553161"/>
                <a:gd name="T3" fmla="*/ 5469980 h 5469980"/>
                <a:gd name="T4" fmla="*/ 0 w 20553161"/>
                <a:gd name="T5" fmla="*/ 0 h 5469980"/>
                <a:gd name="T6" fmla="*/ 20553161 w 20553161"/>
                <a:gd name="T7" fmla="*/ 546998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grpSp>
      <p:sp>
        <p:nvSpPr>
          <p:cNvPr id="7" name="TextBox 7"/>
          <p:cNvSpPr txBox="1"/>
          <p:nvPr/>
        </p:nvSpPr>
        <p:spPr>
          <a:xfrm>
            <a:off x="1066800" y="7581900"/>
            <a:ext cx="8088313" cy="1487488"/>
          </a:xfrm>
          <a:prstGeom prst="rect">
            <a:avLst/>
          </a:prstGeom>
        </p:spPr>
        <p:txBody>
          <a:bodyPr lIns="0" tIns="0" rIns="0" bIns="0">
            <a:spAutoFit/>
          </a:bodyPr>
          <a:lstStyle/>
          <a:p>
            <a:pPr eaLnBrk="1" fontAlgn="auto" hangingPunct="1">
              <a:lnSpc>
                <a:spcPts val="5823"/>
              </a:lnSpc>
              <a:spcBef>
                <a:spcPts val="0"/>
              </a:spcBef>
              <a:spcAft>
                <a:spcPts val="0"/>
              </a:spcAft>
              <a:defRPr/>
            </a:pPr>
            <a:r>
              <a:rPr lang="el-GR"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Χρήστος </a:t>
            </a:r>
            <a:r>
              <a:rPr lang="el-GR" sz="3200" b="1"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Σταϊκούρας</a:t>
            </a:r>
            <a:endParaRPr lang="en-US"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fontAlgn="auto" hangingPunct="1">
              <a:lnSpc>
                <a:spcPts val="5823"/>
              </a:lnSpc>
              <a:spcBef>
                <a:spcPts val="0"/>
              </a:spcBef>
              <a:spcAft>
                <a:spcPts val="0"/>
              </a:spcAft>
              <a:defRPr/>
            </a:pPr>
            <a:r>
              <a:rPr lang="el-GR"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ΥΠΟΥΡΓΟΣ ΟΙΚΟΝΟΜΙΚΩΝ</a:t>
            </a:r>
            <a:endParaRPr lang="en-US"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TextBox 8"/>
          <p:cNvSpPr txBox="1"/>
          <p:nvPr/>
        </p:nvSpPr>
        <p:spPr>
          <a:xfrm>
            <a:off x="11658600" y="2400300"/>
            <a:ext cx="7010400" cy="1692275"/>
          </a:xfrm>
          <a:prstGeom prst="rect">
            <a:avLst/>
          </a:prstGeom>
        </p:spPr>
        <p:txBody>
          <a:bodyPr lIns="0" tIns="0" rIns="0" bIns="0">
            <a:spAutoFit/>
          </a:bodyPr>
          <a:lstStyle/>
          <a:p>
            <a:pPr algn="ctr" eaLnBrk="1" fontAlgn="auto" hangingPunct="1">
              <a:lnSpc>
                <a:spcPts val="4449"/>
              </a:lnSpc>
              <a:spcAft>
                <a:spcPts val="0"/>
              </a:spcAft>
              <a:defRPr/>
            </a:pPr>
            <a:r>
              <a:rPr lang="el-GR" sz="4000" b="1" dirty="0">
                <a:solidFill>
                  <a:schemeClr val="accent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Περιφέρεια </a:t>
            </a:r>
          </a:p>
          <a:p>
            <a:pPr algn="ctr" eaLnBrk="1" fontAlgn="auto" hangingPunct="1">
              <a:lnSpc>
                <a:spcPts val="4449"/>
              </a:lnSpc>
              <a:spcAft>
                <a:spcPts val="0"/>
              </a:spcAft>
              <a:defRPr/>
            </a:pPr>
            <a:r>
              <a:rPr lang="el-GR" sz="4000" b="1" dirty="0">
                <a:solidFill>
                  <a:schemeClr val="accent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Ανατολικής Μακεδονίας </a:t>
            </a:r>
          </a:p>
          <a:p>
            <a:pPr algn="ctr" eaLnBrk="1" fontAlgn="auto" hangingPunct="1">
              <a:lnSpc>
                <a:spcPts val="4449"/>
              </a:lnSpc>
              <a:spcAft>
                <a:spcPts val="0"/>
              </a:spcAft>
              <a:defRPr/>
            </a:pPr>
            <a:r>
              <a:rPr lang="el-GR" sz="4000" b="1" dirty="0">
                <a:solidFill>
                  <a:schemeClr val="accent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&amp; Θράκης</a:t>
            </a:r>
            <a:endParaRPr lang="en-US" sz="4000" b="1" dirty="0">
              <a:solidFill>
                <a:schemeClr val="accent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56"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838200" y="515938"/>
            <a:ext cx="1104900" cy="1046162"/>
          </a:xfrm>
          <a:prstGeom prst="rect">
            <a:avLst/>
          </a:prstGeom>
          <a:solidFill>
            <a:schemeClr val="bg1"/>
          </a:solid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10243"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Συνολικό Ποσό Ενίσχυσης Επιχειρήσεων &amp; Εργαζομένων (ανά Μέτρο) </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 9"/>
          <p:cNvGraphicFramePr>
            <a:graphicFrameLocks noGrp="1"/>
          </p:cNvGraphicFramePr>
          <p:nvPr/>
        </p:nvGraphicFramePr>
        <p:xfrm>
          <a:off x="2514600" y="2247900"/>
          <a:ext cx="12496800" cy="4442771"/>
        </p:xfrm>
        <a:graphic>
          <a:graphicData uri="http://schemas.openxmlformats.org/drawingml/2006/table">
            <a:tbl>
              <a:tblPr/>
              <a:tblGrid>
                <a:gridCol w="8801489"/>
                <a:gridCol w="3695311"/>
              </a:tblGrid>
              <a:tr h="760234">
                <a:tc>
                  <a:txBody>
                    <a:bodyPr/>
                    <a:lstStyle/>
                    <a:p>
                      <a:pPr algn="ctr" fontAlgn="ctr"/>
                      <a:r>
                        <a:rPr lang="el-GR" sz="1800" b="1" i="0" u="none" strike="noStrike" dirty="0" smtClean="0">
                          <a:solidFill>
                            <a:srgbClr val="000000"/>
                          </a:solidFill>
                          <a:latin typeface="+mn-lt"/>
                        </a:rPr>
                        <a:t>ΕΡΓΑΛΕΙΟ</a:t>
                      </a:r>
                    </a:p>
                    <a:p>
                      <a:pPr algn="ctr" fontAlgn="b"/>
                      <a:endParaRPr lang="el-GR" sz="18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el-GR" sz="1800" b="1" i="0" u="none" strike="noStrike" dirty="0">
                          <a:solidFill>
                            <a:srgbClr val="000000"/>
                          </a:solidFill>
                          <a:latin typeface="+mn-lt"/>
                        </a:rPr>
                        <a:t>Ποσό </a:t>
                      </a:r>
                      <a:r>
                        <a:rPr lang="el-GR" sz="1800" b="1" i="0" u="none" strike="noStrike" dirty="0" smtClean="0">
                          <a:solidFill>
                            <a:srgbClr val="000000"/>
                          </a:solidFill>
                          <a:latin typeface="+mn-lt"/>
                        </a:rPr>
                        <a:t> Ενίσχυσης (εκατ.</a:t>
                      </a:r>
                      <a:r>
                        <a:rPr lang="el-GR" sz="1800" b="1" i="0" u="none" strike="noStrike" baseline="0" dirty="0" smtClean="0">
                          <a:solidFill>
                            <a:srgbClr val="000000"/>
                          </a:solidFill>
                          <a:latin typeface="+mn-lt"/>
                        </a:rPr>
                        <a:t> </a:t>
                      </a:r>
                      <a:r>
                        <a:rPr lang="el-GR" sz="1800" b="1" i="0" u="none" strike="noStrike" dirty="0" smtClean="0">
                          <a:solidFill>
                            <a:srgbClr val="000000"/>
                          </a:solidFill>
                          <a:latin typeface="+mn-lt"/>
                        </a:rPr>
                        <a:t>ευρώ)</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754352">
                <a:tc>
                  <a:txBody>
                    <a:bodyPr/>
                    <a:lstStyle/>
                    <a:p>
                      <a:pPr algn="ctr" fontAlgn="b"/>
                      <a:r>
                        <a:rPr lang="el-GR" sz="1800" b="1" i="0" u="none" strike="noStrike" dirty="0" smtClean="0">
                          <a:solidFill>
                            <a:srgbClr val="000000"/>
                          </a:solidFill>
                          <a:latin typeface="+mn-lt"/>
                        </a:rPr>
                        <a:t>ΕΠΙΣΤΡΕΠΤΕΑ</a:t>
                      </a:r>
                      <a:r>
                        <a:rPr lang="el-GR" sz="1800" b="1" i="0" u="none" strike="noStrike" baseline="0" dirty="0" smtClean="0">
                          <a:solidFill>
                            <a:srgbClr val="000000"/>
                          </a:solidFill>
                          <a:latin typeface="+mn-lt"/>
                        </a:rPr>
                        <a:t> ΠΡΟΚΑΤΑΒΟΛΗ</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239,3</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665571">
                <a:tc>
                  <a:txBody>
                    <a:bodyPr/>
                    <a:lstStyle/>
                    <a:p>
                      <a:pPr algn="ctr" fontAlgn="b"/>
                      <a:r>
                        <a:rPr lang="el-GR" sz="1800" b="1" i="0" u="none" strike="noStrike" dirty="0" smtClean="0">
                          <a:solidFill>
                            <a:srgbClr val="000000"/>
                          </a:solidFill>
                          <a:latin typeface="+mn-lt"/>
                        </a:rPr>
                        <a:t>ΑΠΟΖΗΜΙΩΣΗ</a:t>
                      </a:r>
                      <a:r>
                        <a:rPr lang="el-GR" sz="1800" b="1" i="0" u="none" strike="noStrike" baseline="0" dirty="0" smtClean="0">
                          <a:solidFill>
                            <a:srgbClr val="000000"/>
                          </a:solidFill>
                          <a:latin typeface="+mn-lt"/>
                        </a:rPr>
                        <a:t> ΕΙΔΙΚΟΥ ΣΚΟΠΟΥ ΕΠΙΧΕΙΡΗΣΕΩΝ</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22,9</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668513">
                <a:tc>
                  <a:txBody>
                    <a:bodyPr/>
                    <a:lstStyle/>
                    <a:p>
                      <a:pPr algn="ctr" fontAlgn="b"/>
                      <a:r>
                        <a:rPr lang="el-GR" sz="1800" b="1" i="0" u="none" strike="noStrike" dirty="0" smtClean="0">
                          <a:solidFill>
                            <a:srgbClr val="000000"/>
                          </a:solidFill>
                          <a:latin typeface="+mn-lt"/>
                        </a:rPr>
                        <a:t>ΤΕΠΙΧ &amp; ΤΑΜΕΙΟ ΕΓΓΥΟΔΟΣΙΑΣ</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242,8</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576791">
                <a:tc>
                  <a:txBody>
                    <a:bodyPr/>
                    <a:lstStyle/>
                    <a:p>
                      <a:pPr algn="ctr" fontAlgn="b"/>
                      <a:r>
                        <a:rPr lang="el-GR" sz="1800" b="1" i="0" u="none" strike="noStrike" dirty="0" smtClean="0">
                          <a:solidFill>
                            <a:srgbClr val="000000"/>
                          </a:solidFill>
                          <a:latin typeface="+mn-lt"/>
                        </a:rPr>
                        <a:t>ΑΠΟΖΗΜΙΩΣΗ</a:t>
                      </a:r>
                      <a:r>
                        <a:rPr lang="el-GR" sz="1800" b="1" i="0" u="none" strike="noStrike" baseline="0" dirty="0" smtClean="0">
                          <a:solidFill>
                            <a:srgbClr val="000000"/>
                          </a:solidFill>
                          <a:latin typeface="+mn-lt"/>
                        </a:rPr>
                        <a:t> ΕΙΔΙΚΟΥ ΣΚΟΠΟΥ ΕΡΓΑΖΟΜΕΝΩΝ</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kern="1200" dirty="0" smtClean="0">
                          <a:solidFill>
                            <a:srgbClr val="000000"/>
                          </a:solidFill>
                          <a:latin typeface="+mn-lt"/>
                          <a:ea typeface="+mn-ea"/>
                          <a:cs typeface="+mn-cs"/>
                        </a:rPr>
                        <a:t>  84,7</a:t>
                      </a:r>
                      <a:endParaRPr lang="el-GR" sz="1800" b="1" i="0" u="none" strike="noStrike" kern="1200" dirty="0">
                        <a:solidFill>
                          <a:srgbClr val="000000"/>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1017310">
                <a:tc>
                  <a:txBody>
                    <a:bodyPr/>
                    <a:lstStyle/>
                    <a:p>
                      <a:pPr algn="ctr" fontAlgn="ctr"/>
                      <a:r>
                        <a:rPr lang="el-GR" sz="2000" b="1" i="0" u="none" strike="noStrike" dirty="0" smtClean="0">
                          <a:solidFill>
                            <a:srgbClr val="000000"/>
                          </a:solidFill>
                          <a:latin typeface="+mn-lt"/>
                        </a:rPr>
                        <a:t>ΠΕΡΙΦΕΡΕΙΑ</a:t>
                      </a:r>
                    </a:p>
                    <a:p>
                      <a:pPr algn="ctr" fontAlgn="ctr"/>
                      <a:r>
                        <a:rPr lang="el-GR" sz="2000" b="1" i="0" u="none" strike="noStrike" dirty="0" smtClean="0">
                          <a:solidFill>
                            <a:srgbClr val="000000"/>
                          </a:solidFill>
                          <a:latin typeface="+mn-lt"/>
                        </a:rPr>
                        <a:t> ΑΝΑΤΟΛΙΚΗΣ ΜΑΚΕΔΟΝΙΑΣ </a:t>
                      </a:r>
                    </a:p>
                    <a:p>
                      <a:pPr algn="ctr" fontAlgn="ctr"/>
                      <a:r>
                        <a:rPr lang="el-GR" sz="2000" b="1" i="0" u="none" strike="noStrike" dirty="0" smtClean="0">
                          <a:solidFill>
                            <a:srgbClr val="000000"/>
                          </a:solidFill>
                          <a:latin typeface="+mn-lt"/>
                        </a:rPr>
                        <a:t>ΚΑΙ ΘΡΑΚΗΣ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el-GR" sz="2000" b="1" i="0" u="none" strike="noStrike" dirty="0" smtClean="0">
                          <a:solidFill>
                            <a:srgbClr val="000000"/>
                          </a:solidFill>
                          <a:latin typeface="+mn-lt"/>
                        </a:rPr>
                        <a:t>590</a:t>
                      </a:r>
                      <a:endParaRPr lang="el-GR"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1354217"/>
          </a:xfrm>
          <a:prstGeom prst="rect">
            <a:avLst/>
          </a:prstGeom>
          <a:noFill/>
          <a:ln w="9525">
            <a:noFill/>
            <a:miter lim="800000"/>
            <a:headEnd/>
            <a:tailEnd/>
          </a:ln>
        </p:spPr>
        <p:txBody>
          <a:bodyPr wrap="square" lIns="0" tIns="0" rIns="0" bIns="0">
            <a:spAutoFit/>
          </a:bodyPr>
          <a:lstStyle/>
          <a:p>
            <a:pPr algn="ctr" eaLnBrk="1" hangingPunct="1"/>
            <a:r>
              <a:rPr lang="el-GR" altLang="el-GR" sz="4400" b="1" dirty="0" smtClean="0">
                <a:solidFill>
                  <a:srgbClr val="F4F4F4"/>
                </a:solidFill>
                <a:latin typeface="Calibri" pitchFamily="34" charset="0"/>
              </a:rPr>
              <a:t>2. Στήριξη επιχειρήσεων</a:t>
            </a:r>
          </a:p>
          <a:p>
            <a:pPr algn="ctr" eaLnBrk="1" hangingPunct="1"/>
            <a:r>
              <a:rPr lang="el-GR" altLang="el-GR" sz="4400" b="1" dirty="0" smtClean="0">
                <a:solidFill>
                  <a:srgbClr val="F4F4F4"/>
                </a:solidFill>
                <a:latin typeface="Calibri" pitchFamily="34" charset="0"/>
              </a:rPr>
              <a:t> που επλήγησαν από Καιρικά Φαινόμενα</a:t>
            </a: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692275"/>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Περιφέρεια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Ανατολικής Μακεδονίας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&amp; Θράκης</a:t>
            </a:r>
            <a:endParaRPr lang="en-US"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endParaRPr>
          </a:p>
        </p:txBody>
      </p: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533400" y="8953500"/>
            <a:ext cx="1104900" cy="1046162"/>
          </a:xfrm>
          <a:prstGeom prst="rect">
            <a:avLst/>
          </a:prstGeom>
          <a:solidFill>
            <a:schemeClr val="bg1"/>
          </a:solid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10243"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smtClean="0">
                <a:solidFill>
                  <a:srgbClr val="002060"/>
                </a:solidFill>
                <a:latin typeface="Calibri" pitchFamily="34" charset="0"/>
              </a:rPr>
              <a:t>Αποζημιώσεις από Καιρικά Φαινόμενα</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Content Placeholder 8"/>
          <p:cNvSpPr txBox="1">
            <a:spLocks/>
          </p:cNvSpPr>
          <p:nvPr/>
        </p:nvSpPr>
        <p:spPr>
          <a:xfrm>
            <a:off x="1447800" y="1866900"/>
            <a:ext cx="15392400" cy="16002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r>
              <a:rPr lang="el-GR" sz="2600" b="1" dirty="0" smtClean="0">
                <a:solidFill>
                  <a:srgbClr val="FFC000"/>
                </a:solidFill>
                <a:effectLst>
                  <a:outerShdw blurRad="38100" dist="38100" dir="2700000" algn="tl">
                    <a:srgbClr val="000000">
                      <a:alpha val="43137"/>
                    </a:srgbClr>
                  </a:outerShdw>
                </a:effectLst>
                <a:latin typeface="+mn-lt"/>
                <a:cs typeface="+mn-cs"/>
              </a:rPr>
              <a:t>Υπουργείο Οικονομικών</a:t>
            </a:r>
          </a:p>
          <a:p>
            <a:r>
              <a:rPr lang="el-GR" sz="2200" dirty="0" smtClean="0">
                <a:solidFill>
                  <a:schemeClr val="bg1"/>
                </a:solidFill>
                <a:effectLst>
                  <a:outerShdw blurRad="38100" dist="38100" dir="2700000" algn="tl">
                    <a:srgbClr val="000000">
                      <a:alpha val="43137"/>
                    </a:srgbClr>
                  </a:outerShdw>
                </a:effectLst>
                <a:latin typeface="+mn-lt"/>
                <a:cs typeface="+mn-cs"/>
              </a:rPr>
              <a:t>Αναμένεται η δημοσίευση της απόφασης οριοθέτησης και χορήγησης Στεγαστικής Συνδρομής για την αποκατάσταση των ζημιών σε κτίρια περιοχών της Περιφερειακής Ενότητας Έβρου, προκειμένου να υπάρξει επιχορήγηση επιχειρήσεων και αγροτικών εκμεταλλεύσεων για τις πλημμύρες της 11</a:t>
            </a:r>
            <a:r>
              <a:rPr lang="el-GR" sz="2200" baseline="30000" dirty="0" smtClean="0">
                <a:solidFill>
                  <a:schemeClr val="bg1"/>
                </a:solidFill>
                <a:effectLst>
                  <a:outerShdw blurRad="38100" dist="38100" dir="2700000" algn="tl">
                    <a:srgbClr val="000000">
                      <a:alpha val="43137"/>
                    </a:srgbClr>
                  </a:outerShdw>
                </a:effectLst>
                <a:latin typeface="+mn-lt"/>
                <a:cs typeface="+mn-cs"/>
              </a:rPr>
              <a:t>ης</a:t>
            </a:r>
            <a:r>
              <a:rPr lang="el-GR" sz="2200" dirty="0" smtClean="0">
                <a:solidFill>
                  <a:schemeClr val="bg1"/>
                </a:solidFill>
                <a:effectLst>
                  <a:outerShdw blurRad="38100" dist="38100" dir="2700000" algn="tl">
                    <a:srgbClr val="000000">
                      <a:alpha val="43137"/>
                    </a:srgbClr>
                  </a:outerShdw>
                </a:effectLst>
                <a:latin typeface="+mn-lt"/>
                <a:cs typeface="+mn-cs"/>
              </a:rPr>
              <a:t> και 12</a:t>
            </a:r>
            <a:r>
              <a:rPr lang="el-GR" sz="2200" baseline="30000" dirty="0" smtClean="0">
                <a:solidFill>
                  <a:schemeClr val="bg1"/>
                </a:solidFill>
                <a:effectLst>
                  <a:outerShdw blurRad="38100" dist="38100" dir="2700000" algn="tl">
                    <a:srgbClr val="000000">
                      <a:alpha val="43137"/>
                    </a:srgbClr>
                  </a:outerShdw>
                </a:effectLst>
                <a:latin typeface="+mn-lt"/>
                <a:cs typeface="+mn-cs"/>
              </a:rPr>
              <a:t>ης</a:t>
            </a:r>
            <a:r>
              <a:rPr lang="el-GR" sz="2200" dirty="0" smtClean="0">
                <a:solidFill>
                  <a:schemeClr val="bg1"/>
                </a:solidFill>
                <a:effectLst>
                  <a:outerShdw blurRad="38100" dist="38100" dir="2700000" algn="tl">
                    <a:srgbClr val="000000">
                      <a:alpha val="43137"/>
                    </a:srgbClr>
                  </a:outerShdw>
                </a:effectLst>
                <a:latin typeface="+mn-lt"/>
                <a:cs typeface="+mn-cs"/>
              </a:rPr>
              <a:t> Ιανουαρίου και 1</a:t>
            </a:r>
            <a:r>
              <a:rPr lang="el-GR" sz="2200" baseline="30000" dirty="0" smtClean="0">
                <a:solidFill>
                  <a:schemeClr val="bg1"/>
                </a:solidFill>
                <a:effectLst>
                  <a:outerShdw blurRad="38100" dist="38100" dir="2700000" algn="tl">
                    <a:srgbClr val="000000">
                      <a:alpha val="43137"/>
                    </a:srgbClr>
                  </a:outerShdw>
                </a:effectLst>
                <a:latin typeface="+mn-lt"/>
                <a:cs typeface="+mn-cs"/>
              </a:rPr>
              <a:t>ης</a:t>
            </a:r>
            <a:r>
              <a:rPr lang="el-GR" sz="2200" dirty="0" smtClean="0">
                <a:solidFill>
                  <a:schemeClr val="bg1"/>
                </a:solidFill>
                <a:effectLst>
                  <a:outerShdw blurRad="38100" dist="38100" dir="2700000" algn="tl">
                    <a:srgbClr val="000000">
                      <a:alpha val="43137"/>
                    </a:srgbClr>
                  </a:outerShdw>
                </a:effectLst>
                <a:latin typeface="+mn-lt"/>
                <a:cs typeface="+mn-cs"/>
              </a:rPr>
              <a:t> Φεβρουαρίου 2021.</a:t>
            </a:r>
          </a:p>
        </p:txBody>
      </p:sp>
      <p:sp>
        <p:nvSpPr>
          <p:cNvPr id="10" name="Content Placeholder 8"/>
          <p:cNvSpPr txBox="1">
            <a:spLocks/>
          </p:cNvSpPr>
          <p:nvPr/>
        </p:nvSpPr>
        <p:spPr>
          <a:xfrm>
            <a:off x="1447800" y="4000500"/>
            <a:ext cx="15392400" cy="16002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lvl="0" algn="just" defTabSz="1631950" eaLnBrk="1" fontAlgn="auto" hangingPunct="1">
              <a:spcBef>
                <a:spcPts val="0"/>
              </a:spcBef>
              <a:spcAft>
                <a:spcPts val="0"/>
              </a:spcAft>
              <a:defRPr/>
            </a:pPr>
            <a:r>
              <a:rPr lang="el-GR" sz="2600" b="1" dirty="0" smtClean="0">
                <a:solidFill>
                  <a:srgbClr val="FFC000"/>
                </a:solidFill>
                <a:effectLst>
                  <a:outerShdw blurRad="38100" dist="38100" dir="2700000" algn="tl">
                    <a:srgbClr val="000000">
                      <a:alpha val="43137"/>
                    </a:srgbClr>
                  </a:outerShdw>
                </a:effectLst>
                <a:latin typeface="+mn-lt"/>
                <a:cs typeface="+mn-cs"/>
              </a:rPr>
              <a:t>Υπουργείο Εσωτερικών</a:t>
            </a:r>
          </a:p>
          <a:p>
            <a:pPr lvl="0" algn="just" defTabSz="1631950" eaLnBrk="1" fontAlgn="auto" hangingPunct="1">
              <a:spcBef>
                <a:spcPts val="0"/>
              </a:spcBef>
              <a:spcAft>
                <a:spcPts val="0"/>
              </a:spcAft>
              <a:defRPr/>
            </a:pPr>
            <a:r>
              <a:rPr lang="el-GR" sz="2200" dirty="0" smtClean="0">
                <a:solidFill>
                  <a:schemeClr val="bg1"/>
                </a:solidFill>
                <a:effectLst>
                  <a:outerShdw blurRad="38100" dist="38100" dir="2700000" algn="tl">
                    <a:srgbClr val="000000">
                      <a:alpha val="43137"/>
                    </a:srgbClr>
                  </a:outerShdw>
                </a:effectLst>
                <a:latin typeface="+mn-lt"/>
                <a:cs typeface="+mn-cs"/>
              </a:rPr>
              <a:t>Για τη χρηματοδότηση έργων άμεσης αποκατάστασης ζημιών που προκλήθηκαν εξαιτίας των πλημμυρών, εκδόθηκαν αποφάσεις χρηματοδότησης στους Δήμους Ορεστιάδας, Σουφλίου, Διδυμοτείχου και Αλεξανδρούπολης και στην Περιφερειακή Ενότητα Έβρου - σε συνέχεια αιτημάτων που υπέβαλαν - συνολικού ύψους </a:t>
            </a:r>
            <a:r>
              <a:rPr lang="el-GR" sz="2200" b="1" dirty="0" smtClean="0">
                <a:solidFill>
                  <a:srgbClr val="FFC000"/>
                </a:solidFill>
                <a:effectLst>
                  <a:outerShdw blurRad="38100" dist="38100" dir="2700000" algn="tl">
                    <a:srgbClr val="000000">
                      <a:alpha val="43137"/>
                    </a:srgbClr>
                  </a:outerShdw>
                </a:effectLst>
                <a:latin typeface="+mn-lt"/>
                <a:cs typeface="+mn-cs"/>
              </a:rPr>
              <a:t>1.300.000 ευρώ</a:t>
            </a:r>
            <a:r>
              <a:rPr lang="el-GR" sz="2200" dirty="0" smtClean="0">
                <a:solidFill>
                  <a:schemeClr val="bg1"/>
                </a:solidFill>
                <a:effectLst>
                  <a:outerShdw blurRad="38100" dist="38100" dir="2700000" algn="tl">
                    <a:srgbClr val="000000">
                      <a:alpha val="43137"/>
                    </a:srgbClr>
                  </a:outerShdw>
                </a:effectLst>
                <a:latin typeface="+mn-lt"/>
                <a:cs typeface="+mn-cs"/>
              </a:rPr>
              <a:t>, ως κάτωθι:</a:t>
            </a:r>
            <a:endParaRPr lang="el-GR" sz="2200" dirty="0">
              <a:solidFill>
                <a:schemeClr val="bg1"/>
              </a:solidFill>
              <a:effectLst>
                <a:outerShdw blurRad="38100" dist="38100" dir="2700000" algn="tl">
                  <a:srgbClr val="000000">
                    <a:alpha val="43137"/>
                  </a:srgbClr>
                </a:outerShdw>
              </a:effectLst>
              <a:latin typeface="+mn-lt"/>
              <a:cs typeface="+mn-cs"/>
            </a:endParaRPr>
          </a:p>
        </p:txBody>
      </p:sp>
      <p:graphicFrame>
        <p:nvGraphicFramePr>
          <p:cNvPr id="13" name="12 - Πίνακας"/>
          <p:cNvGraphicFramePr>
            <a:graphicFrameLocks noGrp="1"/>
          </p:cNvGraphicFramePr>
          <p:nvPr/>
        </p:nvGraphicFramePr>
        <p:xfrm>
          <a:off x="1447800" y="6057900"/>
          <a:ext cx="15316201" cy="2667000"/>
        </p:xfrm>
        <a:graphic>
          <a:graphicData uri="http://schemas.openxmlformats.org/drawingml/2006/table">
            <a:tbl>
              <a:tblPr/>
              <a:tblGrid>
                <a:gridCol w="4132771"/>
                <a:gridCol w="4803488"/>
                <a:gridCol w="6379942"/>
              </a:tblGrid>
              <a:tr h="333375">
                <a:tc>
                  <a:txBody>
                    <a:bodyPr/>
                    <a:lstStyle/>
                    <a:p>
                      <a:pPr algn="ctr">
                        <a:lnSpc>
                          <a:spcPct val="115000"/>
                        </a:lnSpc>
                      </a:pPr>
                      <a:endParaRPr lang="el-GR" sz="1800" dirty="0">
                        <a:latin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1000"/>
                        </a:spcAft>
                      </a:pPr>
                      <a:r>
                        <a:rPr lang="el-GR" sz="1800" b="1">
                          <a:latin typeface="Calibri"/>
                          <a:ea typeface="Calibri"/>
                          <a:cs typeface="Times New Roman"/>
                        </a:rPr>
                        <a:t>Αιτούμενο Ποσό (ευρώ)</a:t>
                      </a:r>
                      <a:endParaRPr lang="el-GR"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1000"/>
                        </a:spcAft>
                      </a:pPr>
                      <a:r>
                        <a:rPr lang="el-GR" sz="1800" b="1">
                          <a:latin typeface="Calibri"/>
                          <a:ea typeface="Calibri"/>
                          <a:cs typeface="Times New Roman"/>
                        </a:rPr>
                        <a:t>Απόφαση χρηματοδότησης (ευρώ)</a:t>
                      </a:r>
                      <a:endParaRPr lang="el-GR"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33375">
                <a:tc>
                  <a:txBody>
                    <a:bodyPr/>
                    <a:lstStyle/>
                    <a:p>
                      <a:pPr algn="ctr">
                        <a:lnSpc>
                          <a:spcPct val="115000"/>
                        </a:lnSpc>
                        <a:spcAft>
                          <a:spcPts val="1000"/>
                        </a:spcAft>
                      </a:pPr>
                      <a:r>
                        <a:rPr lang="el-GR" sz="1800" dirty="0" smtClean="0">
                          <a:latin typeface="Calibri"/>
                          <a:ea typeface="Calibri"/>
                          <a:cs typeface="Times New Roman"/>
                        </a:rPr>
                        <a:t>Νομός </a:t>
                      </a:r>
                      <a:r>
                        <a:rPr lang="el-GR" sz="1800" dirty="0">
                          <a:latin typeface="Calibri"/>
                          <a:ea typeface="Calibri"/>
                          <a:cs typeface="Times New Roman"/>
                        </a:rPr>
                        <a:t>Έβρου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300.000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a:latin typeface="Calibri"/>
                          <a:ea typeface="Calibri"/>
                          <a:cs typeface="Times New Roman"/>
                        </a:rPr>
                        <a:t>210.000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0">
                <a:tc>
                  <a:txBody>
                    <a:bodyPr/>
                    <a:lstStyle/>
                    <a:p>
                      <a:pPr algn="ctr">
                        <a:lnSpc>
                          <a:spcPct val="115000"/>
                        </a:lnSpc>
                        <a:spcAft>
                          <a:spcPts val="1000"/>
                        </a:spcAft>
                      </a:pPr>
                      <a:r>
                        <a:rPr lang="el-GR" sz="1800" dirty="0">
                          <a:latin typeface="Calibri"/>
                          <a:ea typeface="Calibri"/>
                          <a:cs typeface="Times New Roman"/>
                        </a:rPr>
                        <a:t>Δήμος Αλεξανδρούπολης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730.000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a:latin typeface="Calibri"/>
                          <a:ea typeface="Calibri"/>
                          <a:cs typeface="Times New Roman"/>
                        </a:rPr>
                        <a:t>500.000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5">
                <a:tc>
                  <a:txBody>
                    <a:bodyPr/>
                    <a:lstStyle/>
                    <a:p>
                      <a:pPr algn="ctr">
                        <a:lnSpc>
                          <a:spcPct val="115000"/>
                        </a:lnSpc>
                        <a:spcAft>
                          <a:spcPts val="1000"/>
                        </a:spcAft>
                      </a:pPr>
                      <a:r>
                        <a:rPr lang="el-GR" sz="1800">
                          <a:latin typeface="Calibri"/>
                          <a:ea typeface="Calibri"/>
                          <a:cs typeface="Times New Roman"/>
                        </a:rPr>
                        <a:t>Δήμος Σουφλίου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600.000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300.000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5">
                <a:tc>
                  <a:txBody>
                    <a:bodyPr/>
                    <a:lstStyle/>
                    <a:p>
                      <a:pPr algn="ctr">
                        <a:lnSpc>
                          <a:spcPct val="115000"/>
                        </a:lnSpc>
                        <a:spcAft>
                          <a:spcPts val="1000"/>
                        </a:spcAft>
                      </a:pPr>
                      <a:r>
                        <a:rPr lang="el-GR" sz="1800">
                          <a:latin typeface="Calibri"/>
                          <a:ea typeface="Calibri"/>
                          <a:cs typeface="Times New Roman"/>
                        </a:rPr>
                        <a:t>Δήμος Διδυμοτείχου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a:latin typeface="Calibri"/>
                          <a:ea typeface="Calibri"/>
                          <a:cs typeface="Times New Roman"/>
                        </a:rPr>
                        <a:t>336.500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200.000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5">
                <a:tc>
                  <a:txBody>
                    <a:bodyPr/>
                    <a:lstStyle/>
                    <a:p>
                      <a:pPr algn="ctr">
                        <a:lnSpc>
                          <a:spcPct val="115000"/>
                        </a:lnSpc>
                        <a:spcAft>
                          <a:spcPts val="1000"/>
                        </a:spcAft>
                      </a:pPr>
                      <a:r>
                        <a:rPr lang="el-GR" sz="1800">
                          <a:latin typeface="Calibri"/>
                          <a:ea typeface="Calibri"/>
                          <a:cs typeface="Times New Roman"/>
                        </a:rPr>
                        <a:t>Δήμος Ορεστιάδας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170.000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dirty="0">
                          <a:latin typeface="Calibri"/>
                          <a:ea typeface="Calibri"/>
                          <a:cs typeface="Times New Roman"/>
                        </a:rPr>
                        <a:t>90.000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5">
                <a:tc>
                  <a:txBody>
                    <a:bodyPr/>
                    <a:lstStyle/>
                    <a:p>
                      <a:pPr algn="ctr">
                        <a:lnSpc>
                          <a:spcPct val="115000"/>
                        </a:lnSpc>
                        <a:spcAft>
                          <a:spcPts val="1000"/>
                        </a:spcAft>
                      </a:pPr>
                      <a:r>
                        <a:rPr lang="el-GR" sz="1800" b="1">
                          <a:latin typeface="Calibri"/>
                          <a:ea typeface="Calibri"/>
                          <a:cs typeface="Times New Roman"/>
                        </a:rPr>
                        <a:t>Σύνολο </a:t>
                      </a:r>
                      <a:endParaRPr lang="el-GR"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b="1">
                          <a:latin typeface="Calibri"/>
                          <a:ea typeface="Calibri"/>
                          <a:cs typeface="Times New Roman"/>
                        </a:rPr>
                        <a:t>2.136.500</a:t>
                      </a:r>
                      <a:endParaRPr lang="el-GR"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800" b="1" dirty="0">
                          <a:latin typeface="Calibri"/>
                          <a:ea typeface="Calibri"/>
                          <a:cs typeface="Times New Roman"/>
                        </a:rPr>
                        <a:t>1.300.000</a:t>
                      </a:r>
                      <a:endParaRPr lang="el-GR"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10243"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smtClean="0">
                <a:solidFill>
                  <a:srgbClr val="002060"/>
                </a:solidFill>
                <a:latin typeface="Calibri" pitchFamily="34" charset="0"/>
              </a:rPr>
              <a:t>Αποζημιώσεις από Καιρικά Φαινόμενα</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Content Placeholder 8"/>
          <p:cNvSpPr txBox="1">
            <a:spLocks/>
          </p:cNvSpPr>
          <p:nvPr/>
        </p:nvSpPr>
        <p:spPr>
          <a:xfrm>
            <a:off x="1371600" y="1866900"/>
            <a:ext cx="15544800" cy="19050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algn="just"/>
            <a:r>
              <a:rPr lang="el-GR" sz="2200" dirty="0" smtClean="0">
                <a:solidFill>
                  <a:schemeClr val="bg1"/>
                </a:solidFill>
                <a:effectLst>
                  <a:outerShdw blurRad="38100" dist="38100" dir="2700000" algn="tl">
                    <a:srgbClr val="000000">
                      <a:alpha val="43137"/>
                    </a:srgbClr>
                  </a:outerShdw>
                </a:effectLst>
                <a:latin typeface="+mn-lt"/>
                <a:cs typeface="+mn-cs"/>
              </a:rPr>
              <a:t>Παράλληλα, για τη χρηματοδότηση του προγράμματος κοινωνικής προστασίας προς τους Δήμους της Περιφερειακής Ενότητας Έβρου, για χορήγηση ποσού 600 ευρώ έως 6.000 ευρώ, έχει εκδοθεί απόφαση χρηματοδότησης για τον </a:t>
            </a:r>
            <a:r>
              <a:rPr lang="el-GR" sz="2200" b="1" dirty="0" smtClean="0">
                <a:solidFill>
                  <a:srgbClr val="FFC000"/>
                </a:solidFill>
                <a:effectLst>
                  <a:outerShdw blurRad="38100" dist="38100" dir="2700000" algn="tl">
                    <a:srgbClr val="000000">
                      <a:alpha val="43137"/>
                    </a:srgbClr>
                  </a:outerShdw>
                </a:effectLst>
                <a:latin typeface="+mn-lt"/>
                <a:cs typeface="+mn-cs"/>
              </a:rPr>
              <a:t>Δήμο Αλεξανδρούπολης </a:t>
            </a:r>
            <a:r>
              <a:rPr lang="el-GR" sz="2200" dirty="0" smtClean="0">
                <a:solidFill>
                  <a:schemeClr val="bg1"/>
                </a:solidFill>
                <a:effectLst>
                  <a:outerShdw blurRad="38100" dist="38100" dir="2700000" algn="tl">
                    <a:srgbClr val="000000">
                      <a:alpha val="43137"/>
                    </a:srgbClr>
                  </a:outerShdw>
                </a:effectLst>
                <a:latin typeface="+mn-lt"/>
                <a:cs typeface="+mn-cs"/>
              </a:rPr>
              <a:t>ύψους </a:t>
            </a:r>
            <a:r>
              <a:rPr lang="el-GR" sz="2200" b="1" dirty="0" smtClean="0">
                <a:solidFill>
                  <a:srgbClr val="FFC000"/>
                </a:solidFill>
                <a:effectLst>
                  <a:outerShdw blurRad="38100" dist="38100" dir="2700000" algn="tl">
                    <a:srgbClr val="000000">
                      <a:alpha val="43137"/>
                    </a:srgbClr>
                  </a:outerShdw>
                </a:effectLst>
                <a:latin typeface="+mn-lt"/>
                <a:cs typeface="+mn-cs"/>
              </a:rPr>
              <a:t>78.168 ευρώ </a:t>
            </a:r>
            <a:r>
              <a:rPr lang="el-GR" sz="2200" dirty="0" smtClean="0">
                <a:solidFill>
                  <a:schemeClr val="bg1"/>
                </a:solidFill>
                <a:effectLst>
                  <a:outerShdw blurRad="38100" dist="38100" dir="2700000" algn="tl">
                    <a:srgbClr val="000000">
                      <a:alpha val="43137"/>
                    </a:srgbClr>
                  </a:outerShdw>
                </a:effectLst>
                <a:latin typeface="+mn-lt"/>
                <a:cs typeface="+mn-cs"/>
              </a:rPr>
              <a:t>και αναμένεται να εκδοθεί απόφαση χρηματοδότησης για τον </a:t>
            </a:r>
            <a:r>
              <a:rPr lang="el-GR" sz="2200" b="1" dirty="0" smtClean="0">
                <a:solidFill>
                  <a:srgbClr val="FFC000"/>
                </a:solidFill>
                <a:effectLst>
                  <a:outerShdw blurRad="38100" dist="38100" dir="2700000" algn="tl">
                    <a:srgbClr val="000000">
                      <a:alpha val="43137"/>
                    </a:srgbClr>
                  </a:outerShdw>
                </a:effectLst>
                <a:latin typeface="+mn-lt"/>
                <a:cs typeface="+mn-cs"/>
              </a:rPr>
              <a:t>Δήμο Σουφλίου </a:t>
            </a:r>
            <a:r>
              <a:rPr lang="el-GR" sz="2200" dirty="0" smtClean="0">
                <a:solidFill>
                  <a:schemeClr val="bg1"/>
                </a:solidFill>
                <a:effectLst>
                  <a:outerShdw blurRad="38100" dist="38100" dir="2700000" algn="tl">
                    <a:srgbClr val="000000">
                      <a:alpha val="43137"/>
                    </a:srgbClr>
                  </a:outerShdw>
                </a:effectLst>
                <a:latin typeface="+mn-lt"/>
                <a:cs typeface="+mn-cs"/>
              </a:rPr>
              <a:t>η οποία θα ανέρχεται σε </a:t>
            </a:r>
            <a:r>
              <a:rPr lang="el-GR" sz="2200" b="1" dirty="0" smtClean="0">
                <a:solidFill>
                  <a:srgbClr val="FFC000"/>
                </a:solidFill>
                <a:effectLst>
                  <a:outerShdw blurRad="38100" dist="38100" dir="2700000" algn="tl">
                    <a:srgbClr val="000000">
                      <a:alpha val="43137"/>
                    </a:srgbClr>
                  </a:outerShdw>
                </a:effectLst>
                <a:latin typeface="+mn-lt"/>
                <a:cs typeface="+mn-cs"/>
              </a:rPr>
              <a:t>157.890</a:t>
            </a:r>
            <a:r>
              <a:rPr lang="el-GR" sz="2200" dirty="0" smtClean="0">
                <a:solidFill>
                  <a:schemeClr val="bg1"/>
                </a:solidFill>
                <a:effectLst>
                  <a:outerShdw blurRad="38100" dist="38100" dir="2700000" algn="tl">
                    <a:srgbClr val="000000">
                      <a:alpha val="43137"/>
                    </a:srgbClr>
                  </a:outerShdw>
                </a:effectLst>
                <a:latin typeface="+mn-lt"/>
                <a:cs typeface="+mn-cs"/>
              </a:rPr>
              <a:t> ευρώ (το αίτημα υπεβλήθη στις αρχές Μαρτίου προς το Υπουργείο Εσωτερικών).</a:t>
            </a:r>
          </a:p>
        </p:txBody>
      </p:sp>
      <p:sp>
        <p:nvSpPr>
          <p:cNvPr id="9" name="Content Placeholder 8"/>
          <p:cNvSpPr txBox="1">
            <a:spLocks/>
          </p:cNvSpPr>
          <p:nvPr/>
        </p:nvSpPr>
        <p:spPr>
          <a:xfrm>
            <a:off x="1371600" y="4076700"/>
            <a:ext cx="15544800" cy="9906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algn="just"/>
            <a:r>
              <a:rPr lang="el-GR" sz="2200" dirty="0" smtClean="0">
                <a:solidFill>
                  <a:schemeClr val="bg1"/>
                </a:solidFill>
                <a:effectLst>
                  <a:outerShdw blurRad="38100" dist="38100" dir="2700000" algn="tl">
                    <a:srgbClr val="000000">
                      <a:alpha val="43137"/>
                    </a:srgbClr>
                  </a:outerShdw>
                </a:effectLst>
                <a:latin typeface="+mn-lt"/>
                <a:cs typeface="+mn-cs"/>
              </a:rPr>
              <a:t>Επιπλέον, αναμένεται η έκδοση απόφαση σε συνέχεια υποβληθέντος αιτήματος χρηματοδότησης της Περιφέρειας Ανατολικής Μακεδονίας Θράκης συνολικού ύψους </a:t>
            </a:r>
            <a:r>
              <a:rPr lang="el-GR" sz="2200" b="1" dirty="0" smtClean="0">
                <a:solidFill>
                  <a:srgbClr val="FFC000"/>
                </a:solidFill>
                <a:effectLst>
                  <a:outerShdw blurRad="38100" dist="38100" dir="2700000" algn="tl">
                    <a:srgbClr val="000000">
                      <a:alpha val="43137"/>
                    </a:srgbClr>
                  </a:outerShdw>
                </a:effectLst>
                <a:latin typeface="+mn-lt"/>
                <a:cs typeface="+mn-cs"/>
              </a:rPr>
              <a:t>3.000.000 ευρώ</a:t>
            </a:r>
            <a:r>
              <a:rPr lang="el-GR" sz="2200" dirty="0" smtClean="0">
                <a:solidFill>
                  <a:schemeClr val="bg1"/>
                </a:solidFill>
                <a:effectLst>
                  <a:outerShdw blurRad="38100" dist="38100" dir="2700000" algn="tl">
                    <a:srgbClr val="000000">
                      <a:alpha val="43137"/>
                    </a:srgbClr>
                  </a:outerShdw>
                </a:effectLst>
                <a:latin typeface="+mn-lt"/>
                <a:cs typeface="+mn-cs"/>
              </a:rPr>
              <a:t>, τα οποία θα κατανεμηθούν στις Περιφερειακές Ενότητες Ροδόπης και Έβρου.</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2031325"/>
          </a:xfrm>
          <a:prstGeom prst="rect">
            <a:avLst/>
          </a:prstGeom>
          <a:noFill/>
          <a:ln w="9525">
            <a:noFill/>
            <a:miter lim="800000"/>
            <a:headEnd/>
            <a:tailEnd/>
          </a:ln>
        </p:spPr>
        <p:txBody>
          <a:bodyPr wrap="square" lIns="0" tIns="0" rIns="0" bIns="0">
            <a:spAutoFit/>
          </a:bodyPr>
          <a:lstStyle/>
          <a:p>
            <a:pPr algn="ctr" eaLnBrk="1" hangingPunct="1"/>
            <a:r>
              <a:rPr lang="el-GR" altLang="el-GR" sz="4400" b="1" dirty="0" smtClean="0">
                <a:solidFill>
                  <a:srgbClr val="F4F4F4"/>
                </a:solidFill>
                <a:latin typeface="Calibri" pitchFamily="34" charset="0"/>
              </a:rPr>
              <a:t>3. Αποκρατικοποιήσεις</a:t>
            </a:r>
          </a:p>
          <a:p>
            <a:pPr algn="ctr" eaLnBrk="1" hangingPunct="1"/>
            <a:r>
              <a:rPr lang="el-GR" altLang="el-GR" sz="4400" b="1" dirty="0" smtClean="0">
                <a:solidFill>
                  <a:srgbClr val="F4F4F4"/>
                </a:solidFill>
                <a:latin typeface="Calibri" pitchFamily="34" charset="0"/>
              </a:rPr>
              <a:t>-</a:t>
            </a:r>
          </a:p>
          <a:p>
            <a:pPr algn="ctr" eaLnBrk="1" hangingPunct="1"/>
            <a:r>
              <a:rPr lang="el-GR" altLang="el-GR" sz="4400" b="1" dirty="0" smtClean="0">
                <a:solidFill>
                  <a:srgbClr val="F4F4F4"/>
                </a:solidFill>
                <a:latin typeface="Calibri" pitchFamily="34" charset="0"/>
              </a:rPr>
              <a:t>Επενδυτικά Σχέδια </a:t>
            </a:r>
            <a:endParaRPr lang="en-US" altLang="el-GR" sz="4400" b="1" dirty="0">
              <a:solidFill>
                <a:srgbClr val="F4F4F4"/>
              </a:solidFill>
              <a:latin typeface="Calibri" pitchFamily="34" charset="0"/>
            </a:endParaRP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692275"/>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Περιφέρεια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Ανατολικής Μακεδονίας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&amp; Θράκης</a:t>
            </a:r>
            <a:endParaRPr lang="en-US"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endParaRPr>
          </a:p>
        </p:txBody>
      </p: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533400" y="8953500"/>
            <a:ext cx="1104900" cy="1046162"/>
          </a:xfrm>
          <a:prstGeom prst="rect">
            <a:avLst/>
          </a:prstGeom>
          <a:solidFill>
            <a:schemeClr val="bg1"/>
          </a:solid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10243"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smtClean="0">
                <a:solidFill>
                  <a:srgbClr val="002060"/>
                </a:solidFill>
                <a:latin typeface="Calibri" pitchFamily="34" charset="0"/>
              </a:rPr>
              <a:t>Αποκρατικοποιήσεις</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Content Placeholder 8"/>
          <p:cNvSpPr txBox="1">
            <a:spLocks/>
          </p:cNvSpPr>
          <p:nvPr/>
        </p:nvSpPr>
        <p:spPr>
          <a:xfrm>
            <a:off x="1447800" y="1866900"/>
            <a:ext cx="15316200" cy="15240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lvl="0" algn="just" defTabSz="1631950" eaLnBrk="1" fontAlgn="auto" hangingPunct="1">
              <a:spcBef>
                <a:spcPts val="0"/>
              </a:spcBef>
              <a:spcAft>
                <a:spcPts val="0"/>
              </a:spcAft>
              <a:defRPr/>
            </a:pPr>
            <a:r>
              <a:rPr lang="el-GR" sz="2800" b="1" dirty="0" smtClean="0">
                <a:solidFill>
                  <a:srgbClr val="FFC000"/>
                </a:solidFill>
                <a:latin typeface="+mn-lt"/>
              </a:rPr>
              <a:t>Οργανισμός Λιμένος Αλεξανδρούπολης (Ο.Λ.Α) </a:t>
            </a:r>
          </a:p>
          <a:p>
            <a:pPr lvl="0" algn="just" defTabSz="1631950" eaLnBrk="1" fontAlgn="auto" hangingPunct="1">
              <a:spcBef>
                <a:spcPts val="0"/>
              </a:spcBef>
              <a:spcAft>
                <a:spcPts val="0"/>
              </a:spcAft>
              <a:buFont typeface="Wingdings" pitchFamily="2" charset="2"/>
              <a:buChar char="§"/>
              <a:defRPr/>
            </a:pPr>
            <a:r>
              <a:rPr kumimoji="0" lang="el-GR" sz="22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Στις </a:t>
            </a:r>
            <a:r>
              <a:rPr kumimoji="0" lang="el-GR" sz="2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17.07.2020</a:t>
            </a:r>
            <a:r>
              <a:rPr kumimoji="0" lang="el-GR" sz="22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προκηρύχθηκε διαγωνισμός για την πώληση</a:t>
            </a:r>
            <a:r>
              <a:rPr kumimoji="0" lang="el-GR" sz="22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του πλειοψηφικού πακέτου μετοχών (67%) του Ο.Λ.Α.</a:t>
            </a:r>
          </a:p>
          <a:p>
            <a:pPr lvl="0" algn="just" defTabSz="1631950" eaLnBrk="1" fontAlgn="auto" hangingPunct="1">
              <a:spcBef>
                <a:spcPts val="0"/>
              </a:spcBef>
              <a:spcAft>
                <a:spcPts val="0"/>
              </a:spcAft>
              <a:buFont typeface="Wingdings" pitchFamily="2" charset="2"/>
              <a:buChar char="§"/>
              <a:defRPr/>
            </a:pPr>
            <a:r>
              <a:rPr lang="el-GR" sz="2200" dirty="0" smtClean="0">
                <a:solidFill>
                  <a:schemeClr val="bg1"/>
                </a:solidFill>
                <a:effectLst>
                  <a:outerShdw blurRad="38100" dist="38100" dir="2700000" algn="tl">
                    <a:srgbClr val="000000">
                      <a:alpha val="43137"/>
                    </a:srgbClr>
                  </a:outerShdw>
                </a:effectLst>
                <a:latin typeface="+mn-lt"/>
                <a:cs typeface="+mn-cs"/>
              </a:rPr>
              <a:t>Στις </a:t>
            </a:r>
            <a:r>
              <a:rPr lang="el-GR" sz="2200" b="1" dirty="0" smtClean="0">
                <a:solidFill>
                  <a:schemeClr val="bg1"/>
                </a:solidFill>
                <a:effectLst>
                  <a:outerShdw blurRad="38100" dist="38100" dir="2700000" algn="tl">
                    <a:srgbClr val="000000">
                      <a:alpha val="43137"/>
                    </a:srgbClr>
                  </a:outerShdw>
                </a:effectLst>
                <a:latin typeface="+mn-lt"/>
                <a:cs typeface="+mn-cs"/>
              </a:rPr>
              <a:t>16.10.2020</a:t>
            </a:r>
            <a:r>
              <a:rPr lang="el-GR" sz="2200" dirty="0" smtClean="0">
                <a:solidFill>
                  <a:schemeClr val="bg1"/>
                </a:solidFill>
                <a:effectLst>
                  <a:outerShdw blurRad="38100" dist="38100" dir="2700000" algn="tl">
                    <a:srgbClr val="000000">
                      <a:alpha val="43137"/>
                    </a:srgbClr>
                  </a:outerShdw>
                </a:effectLst>
                <a:latin typeface="+mn-lt"/>
                <a:cs typeface="+mn-cs"/>
              </a:rPr>
              <a:t> υποβλήθηκαν τέσσερις Εκδηλώσεις Ενδιαφέροντος και μέχρι  τέλος  Μαρτίου θα γίνει η προεπιλογή όσων θα συμμετέχουν στην Β΄ φάση του διαγωνισμού για υποβολή δεσμευτικών προσφορών. </a:t>
            </a:r>
            <a:endParaRPr kumimoji="0" lang="el-GR" sz="22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10" name="Content Placeholder 8"/>
          <p:cNvSpPr txBox="1">
            <a:spLocks/>
          </p:cNvSpPr>
          <p:nvPr/>
        </p:nvSpPr>
        <p:spPr>
          <a:xfrm>
            <a:off x="1447800" y="3771900"/>
            <a:ext cx="15316200" cy="15240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lvl="0" algn="just" defTabSz="1631950" eaLnBrk="1" fontAlgn="auto" hangingPunct="1">
              <a:spcBef>
                <a:spcPts val="0"/>
              </a:spcBef>
              <a:spcAft>
                <a:spcPts val="0"/>
              </a:spcAft>
              <a:defRPr/>
            </a:pPr>
            <a:r>
              <a:rPr lang="el-GR" sz="2800" b="1" dirty="0" smtClean="0">
                <a:solidFill>
                  <a:srgbClr val="FFC000"/>
                </a:solidFill>
                <a:latin typeface="+mn-lt"/>
              </a:rPr>
              <a:t>Οργανισμός Λιμένος Καβάλας (Ο.Λ.Κ) </a:t>
            </a:r>
          </a:p>
          <a:p>
            <a:pPr lvl="0" algn="just" defTabSz="1631950" eaLnBrk="1" fontAlgn="auto" hangingPunct="1">
              <a:spcBef>
                <a:spcPts val="0"/>
              </a:spcBef>
              <a:spcAft>
                <a:spcPts val="0"/>
              </a:spcAft>
              <a:buFont typeface="Wingdings" pitchFamily="2" charset="2"/>
              <a:buChar char="§"/>
              <a:defRPr/>
            </a:pPr>
            <a:r>
              <a:rPr kumimoji="0" lang="el-GR" sz="22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Στις </a:t>
            </a:r>
            <a:r>
              <a:rPr kumimoji="0" lang="el-GR" sz="2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17.07.2020 </a:t>
            </a:r>
            <a:r>
              <a:rPr kumimoji="0" lang="el-GR" sz="22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προκηρύχθηκε διαγωνισμός για την Υποπαραχώρηση της εμπορικής δραστηριότητας</a:t>
            </a:r>
            <a:r>
              <a:rPr lang="el-GR" sz="2200" dirty="0" smtClean="0">
                <a:solidFill>
                  <a:schemeClr val="bg1"/>
                </a:solidFill>
                <a:effectLst>
                  <a:outerShdw blurRad="38100" dist="38100" dir="2700000" algn="tl">
                    <a:srgbClr val="000000">
                      <a:alpha val="43137"/>
                    </a:srgbClr>
                  </a:outerShdw>
                </a:effectLst>
                <a:latin typeface="+mn-lt"/>
                <a:cs typeface="+mn-cs"/>
              </a:rPr>
              <a:t>, του λιμανιού Φίλιππος Β’. </a:t>
            </a:r>
            <a:endParaRPr kumimoji="0" lang="el-GR" sz="22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lvl="0" algn="just" defTabSz="1631950" eaLnBrk="1" fontAlgn="auto" hangingPunct="1">
              <a:spcBef>
                <a:spcPts val="0"/>
              </a:spcBef>
              <a:spcAft>
                <a:spcPts val="0"/>
              </a:spcAft>
              <a:buFont typeface="Wingdings" pitchFamily="2" charset="2"/>
              <a:buChar char="§"/>
              <a:defRPr/>
            </a:pPr>
            <a:r>
              <a:rPr lang="el-GR" sz="2200" dirty="0" smtClean="0">
                <a:solidFill>
                  <a:schemeClr val="bg1"/>
                </a:solidFill>
                <a:effectLst>
                  <a:outerShdw blurRad="38100" dist="38100" dir="2700000" algn="tl">
                    <a:srgbClr val="000000">
                      <a:alpha val="43137"/>
                    </a:srgbClr>
                  </a:outerShdw>
                </a:effectLst>
                <a:latin typeface="+mn-lt"/>
                <a:cs typeface="+mn-cs"/>
              </a:rPr>
              <a:t>Στις </a:t>
            </a:r>
            <a:r>
              <a:rPr lang="el-GR" sz="2200" b="1" dirty="0" smtClean="0">
                <a:solidFill>
                  <a:schemeClr val="bg1"/>
                </a:solidFill>
                <a:effectLst>
                  <a:outerShdw blurRad="38100" dist="38100" dir="2700000" algn="tl">
                    <a:srgbClr val="000000">
                      <a:alpha val="43137"/>
                    </a:srgbClr>
                  </a:outerShdw>
                </a:effectLst>
                <a:latin typeface="+mn-lt"/>
                <a:cs typeface="+mn-cs"/>
              </a:rPr>
              <a:t>23.10.2020 </a:t>
            </a:r>
            <a:r>
              <a:rPr lang="el-GR" sz="2200" dirty="0" smtClean="0">
                <a:solidFill>
                  <a:schemeClr val="bg1"/>
                </a:solidFill>
                <a:effectLst>
                  <a:outerShdw blurRad="38100" dist="38100" dir="2700000" algn="tl">
                    <a:srgbClr val="000000">
                      <a:alpha val="43137"/>
                    </a:srgbClr>
                  </a:outerShdw>
                </a:effectLst>
                <a:latin typeface="+mn-lt"/>
                <a:cs typeface="+mn-cs"/>
              </a:rPr>
              <a:t>υποβλήθηκαν πέντε Εκδηλώσεις Ενδιαφέροντος και μέχρι  τέλος  Μαρτίου θα γίνει η προεπιλογή όσων θα συμμετέχουν στην Β΄ φάση του διαγωνισμού.</a:t>
            </a:r>
            <a:endParaRPr kumimoji="0" lang="el-GR" sz="22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11" name="Content Placeholder 8"/>
          <p:cNvSpPr txBox="1">
            <a:spLocks/>
          </p:cNvSpPr>
          <p:nvPr/>
        </p:nvSpPr>
        <p:spPr>
          <a:xfrm>
            <a:off x="1447800" y="5676900"/>
            <a:ext cx="15316200" cy="19050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lvl="0" algn="just" defTabSz="1631950" eaLnBrk="1" fontAlgn="auto" hangingPunct="1">
              <a:spcBef>
                <a:spcPts val="0"/>
              </a:spcBef>
              <a:spcAft>
                <a:spcPts val="0"/>
              </a:spcAft>
              <a:defRPr/>
            </a:pPr>
            <a:r>
              <a:rPr lang="el-GR" sz="2800" b="1" dirty="0" smtClean="0">
                <a:solidFill>
                  <a:srgbClr val="FFC000"/>
                </a:solidFill>
                <a:latin typeface="+mn-lt"/>
              </a:rPr>
              <a:t>Υπόγεια Αποθήκη Φυσικού Αερίου (ΥΑΦΑ) στην Καβάλα</a:t>
            </a:r>
          </a:p>
          <a:p>
            <a:pPr lvl="0" algn="just" defTabSz="1631950" eaLnBrk="1" fontAlgn="auto" hangingPunct="1">
              <a:spcBef>
                <a:spcPts val="0"/>
              </a:spcBef>
              <a:spcAft>
                <a:spcPts val="0"/>
              </a:spcAft>
              <a:buFont typeface="Wingdings" pitchFamily="2" charset="2"/>
              <a:buChar char="§"/>
              <a:defRPr/>
            </a:pPr>
            <a:r>
              <a:rPr lang="el-GR" sz="2200" b="1" dirty="0">
                <a:solidFill>
                  <a:schemeClr val="bg1"/>
                </a:solidFill>
                <a:effectLst>
                  <a:outerShdw blurRad="38100" dist="38100" dir="2700000" algn="tl">
                    <a:srgbClr val="000000">
                      <a:alpha val="43137"/>
                    </a:srgbClr>
                  </a:outerShdw>
                </a:effectLst>
                <a:latin typeface="+mn-lt"/>
                <a:cs typeface="+mn-cs"/>
              </a:rPr>
              <a:t> </a:t>
            </a:r>
            <a:r>
              <a:rPr lang="el-GR" sz="2200" dirty="0">
                <a:solidFill>
                  <a:schemeClr val="bg1"/>
                </a:solidFill>
                <a:effectLst>
                  <a:outerShdw blurRad="38100" dist="38100" dir="2700000" algn="tl">
                    <a:srgbClr val="000000">
                      <a:alpha val="43137"/>
                    </a:srgbClr>
                  </a:outerShdw>
                </a:effectLst>
                <a:latin typeface="+mn-lt"/>
                <a:cs typeface="+mn-cs"/>
              </a:rPr>
              <a:t>Στις </a:t>
            </a:r>
            <a:r>
              <a:rPr lang="el-GR" sz="2200" b="1" dirty="0">
                <a:solidFill>
                  <a:schemeClr val="bg1"/>
                </a:solidFill>
                <a:effectLst>
                  <a:outerShdw blurRad="38100" dist="38100" dir="2700000" algn="tl">
                    <a:srgbClr val="000000">
                      <a:alpha val="43137"/>
                    </a:srgbClr>
                  </a:outerShdw>
                </a:effectLst>
                <a:latin typeface="+mn-lt"/>
                <a:cs typeface="+mn-cs"/>
              </a:rPr>
              <a:t>29.06.2020 </a:t>
            </a:r>
            <a:r>
              <a:rPr lang="el-GR" sz="2200" dirty="0">
                <a:solidFill>
                  <a:schemeClr val="bg1"/>
                </a:solidFill>
                <a:effectLst>
                  <a:outerShdw blurRad="38100" dist="38100" dir="2700000" algn="tl">
                    <a:srgbClr val="000000">
                      <a:alpha val="43137"/>
                    </a:srgbClr>
                  </a:outerShdw>
                </a:effectLst>
                <a:latin typeface="+mn-lt"/>
                <a:cs typeface="+mn-cs"/>
              </a:rPr>
              <a:t>προκηρύχθηκε </a:t>
            </a:r>
            <a:r>
              <a:rPr lang="el-GR" sz="2200" dirty="0" smtClean="0">
                <a:solidFill>
                  <a:schemeClr val="bg1"/>
                </a:solidFill>
                <a:effectLst>
                  <a:outerShdw blurRad="38100" dist="38100" dir="2700000" algn="tl">
                    <a:srgbClr val="000000">
                      <a:alpha val="43137"/>
                    </a:srgbClr>
                  </a:outerShdw>
                </a:effectLst>
                <a:latin typeface="+mn-lt"/>
                <a:cs typeface="+mn-cs"/>
              </a:rPr>
              <a:t>διαγωνισμός για τη </a:t>
            </a:r>
            <a:r>
              <a:rPr lang="el-GR" sz="2200" dirty="0">
                <a:solidFill>
                  <a:schemeClr val="bg1"/>
                </a:solidFill>
                <a:effectLst>
                  <a:outerShdw blurRad="38100" dist="38100" dir="2700000" algn="tl">
                    <a:srgbClr val="000000">
                      <a:alpha val="43137"/>
                    </a:srgbClr>
                  </a:outerShdw>
                </a:effectLst>
                <a:latin typeface="+mn-lt"/>
                <a:cs typeface="+mn-cs"/>
              </a:rPr>
              <a:t>μ</a:t>
            </a:r>
            <a:r>
              <a:rPr lang="el-GR" sz="2200" dirty="0" smtClean="0">
                <a:solidFill>
                  <a:schemeClr val="bg1"/>
                </a:solidFill>
                <a:effectLst>
                  <a:outerShdw blurRad="38100" dist="38100" dir="2700000" algn="tl">
                    <a:srgbClr val="000000">
                      <a:alpha val="43137"/>
                    </a:srgbClr>
                  </a:outerShdw>
                </a:effectLst>
                <a:latin typeface="+mn-lt"/>
                <a:cs typeface="+mn-cs"/>
              </a:rPr>
              <a:t>ετατροπή </a:t>
            </a:r>
            <a:r>
              <a:rPr lang="el-GR" sz="2200" dirty="0">
                <a:solidFill>
                  <a:schemeClr val="bg1"/>
                </a:solidFill>
                <a:effectLst>
                  <a:outerShdw blurRad="38100" dist="38100" dir="2700000" algn="tl">
                    <a:srgbClr val="000000">
                      <a:alpha val="43137"/>
                    </a:srgbClr>
                  </a:outerShdw>
                </a:effectLst>
                <a:latin typeface="+mn-lt"/>
                <a:cs typeface="+mn-cs"/>
              </a:rPr>
              <a:t>του εξαντλημένου κοιτάσματος φυσικού </a:t>
            </a:r>
            <a:r>
              <a:rPr lang="el-GR" sz="2200" dirty="0" smtClean="0">
                <a:solidFill>
                  <a:schemeClr val="bg1"/>
                </a:solidFill>
                <a:effectLst>
                  <a:outerShdw blurRad="38100" dist="38100" dir="2700000" algn="tl">
                    <a:srgbClr val="000000">
                      <a:alpha val="43137"/>
                    </a:srgbClr>
                  </a:outerShdw>
                </a:effectLst>
                <a:latin typeface="+mn-lt"/>
                <a:cs typeface="+mn-cs"/>
              </a:rPr>
              <a:t>αερίου του Ν. Καβάλας </a:t>
            </a:r>
            <a:r>
              <a:rPr lang="el-GR" sz="2200" dirty="0">
                <a:solidFill>
                  <a:schemeClr val="bg1"/>
                </a:solidFill>
                <a:effectLst>
                  <a:outerShdw blurRad="38100" dist="38100" dir="2700000" algn="tl">
                    <a:srgbClr val="000000">
                      <a:alpha val="43137"/>
                    </a:srgbClr>
                  </a:outerShdw>
                </a:effectLst>
                <a:latin typeface="+mn-lt"/>
                <a:cs typeface="+mn-cs"/>
              </a:rPr>
              <a:t>στην πρώτη </a:t>
            </a:r>
            <a:r>
              <a:rPr lang="el-GR" sz="2200" dirty="0" smtClean="0">
                <a:solidFill>
                  <a:schemeClr val="bg1"/>
                </a:solidFill>
                <a:effectLst>
                  <a:outerShdw blurRad="38100" dist="38100" dir="2700000" algn="tl">
                    <a:srgbClr val="000000">
                      <a:alpha val="43137"/>
                    </a:srgbClr>
                  </a:outerShdw>
                </a:effectLst>
                <a:latin typeface="+mn-lt"/>
                <a:cs typeface="+mn-cs"/>
              </a:rPr>
              <a:t>ΥΑΦΑ της χώρας. </a:t>
            </a:r>
            <a:r>
              <a:rPr lang="el-GR" sz="2200" dirty="0">
                <a:solidFill>
                  <a:schemeClr val="bg1"/>
                </a:solidFill>
                <a:effectLst>
                  <a:outerShdw blurRad="38100" dist="38100" dir="2700000" algn="tl">
                    <a:srgbClr val="000000">
                      <a:alpha val="43137"/>
                    </a:srgbClr>
                  </a:outerShdw>
                </a:effectLst>
                <a:latin typeface="+mn-lt"/>
                <a:cs typeface="+mn-cs"/>
              </a:rPr>
              <a:t>Το κοίτασμα βρίσκεται </a:t>
            </a:r>
            <a:r>
              <a:rPr lang="el-GR" sz="2200" dirty="0" smtClean="0">
                <a:solidFill>
                  <a:schemeClr val="bg1"/>
                </a:solidFill>
                <a:effectLst>
                  <a:outerShdw blurRad="38100" dist="38100" dir="2700000" algn="tl">
                    <a:srgbClr val="000000">
                      <a:alpha val="43137"/>
                    </a:srgbClr>
                  </a:outerShdw>
                </a:effectLst>
                <a:latin typeface="+mn-lt"/>
                <a:cs typeface="+mn-cs"/>
              </a:rPr>
              <a:t>30 </a:t>
            </a:r>
            <a:r>
              <a:rPr lang="el-GR" sz="2200" dirty="0" err="1">
                <a:solidFill>
                  <a:schemeClr val="bg1"/>
                </a:solidFill>
                <a:effectLst>
                  <a:outerShdw blurRad="38100" dist="38100" dir="2700000" algn="tl">
                    <a:srgbClr val="000000">
                      <a:alpha val="43137"/>
                    </a:srgbClr>
                  </a:outerShdw>
                </a:effectLst>
                <a:latin typeface="+mn-lt"/>
                <a:cs typeface="+mn-cs"/>
              </a:rPr>
              <a:t>χλμ</a:t>
            </a:r>
            <a:r>
              <a:rPr lang="el-GR" sz="2200" dirty="0">
                <a:solidFill>
                  <a:schemeClr val="bg1"/>
                </a:solidFill>
                <a:effectLst>
                  <a:outerShdw blurRad="38100" dist="38100" dir="2700000" algn="tl">
                    <a:srgbClr val="000000">
                      <a:alpha val="43137"/>
                    </a:srgbClr>
                  </a:outerShdw>
                </a:effectLst>
                <a:latin typeface="+mn-lt"/>
                <a:cs typeface="+mn-cs"/>
              </a:rPr>
              <a:t>. ν</a:t>
            </a:r>
            <a:r>
              <a:rPr lang="el-GR" sz="2200" dirty="0" smtClean="0">
                <a:solidFill>
                  <a:schemeClr val="bg1"/>
                </a:solidFill>
                <a:effectLst>
                  <a:outerShdw blurRad="38100" dist="38100" dir="2700000" algn="tl">
                    <a:srgbClr val="000000">
                      <a:alpha val="43137"/>
                    </a:srgbClr>
                  </a:outerShdw>
                </a:effectLst>
                <a:latin typeface="+mn-lt"/>
                <a:cs typeface="+mn-cs"/>
              </a:rPr>
              <a:t>ότια </a:t>
            </a:r>
            <a:r>
              <a:rPr lang="el-GR" sz="2200" dirty="0">
                <a:solidFill>
                  <a:schemeClr val="bg1"/>
                </a:solidFill>
                <a:effectLst>
                  <a:outerShdw blurRad="38100" dist="38100" dir="2700000" algn="tl">
                    <a:srgbClr val="000000">
                      <a:alpha val="43137"/>
                    </a:srgbClr>
                  </a:outerShdw>
                </a:effectLst>
                <a:latin typeface="+mn-lt"/>
                <a:cs typeface="+mn-cs"/>
              </a:rPr>
              <a:t>της </a:t>
            </a:r>
            <a:r>
              <a:rPr lang="el-GR" sz="2200" dirty="0" smtClean="0">
                <a:solidFill>
                  <a:schemeClr val="bg1"/>
                </a:solidFill>
                <a:effectLst>
                  <a:outerShdw blurRad="38100" dist="38100" dir="2700000" algn="tl">
                    <a:srgbClr val="000000">
                      <a:alpha val="43137"/>
                    </a:srgbClr>
                  </a:outerShdw>
                </a:effectLst>
                <a:latin typeface="+mn-lt"/>
                <a:cs typeface="+mn-cs"/>
              </a:rPr>
              <a:t>Καβάλας με χωρητικότητα 360 </a:t>
            </a:r>
            <a:r>
              <a:rPr lang="el-GR" sz="2200" dirty="0">
                <a:solidFill>
                  <a:schemeClr val="bg1"/>
                </a:solidFill>
                <a:effectLst>
                  <a:outerShdw blurRad="38100" dist="38100" dir="2700000" algn="tl">
                    <a:srgbClr val="000000">
                      <a:alpha val="43137"/>
                    </a:srgbClr>
                  </a:outerShdw>
                </a:effectLst>
                <a:latin typeface="+mn-lt"/>
                <a:cs typeface="+mn-cs"/>
              </a:rPr>
              <a:t>εκατ. κυβικών </a:t>
            </a:r>
            <a:r>
              <a:rPr lang="el-GR" sz="2200" dirty="0" smtClean="0">
                <a:solidFill>
                  <a:schemeClr val="bg1"/>
                </a:solidFill>
                <a:effectLst>
                  <a:outerShdw blurRad="38100" dist="38100" dir="2700000" algn="tl">
                    <a:srgbClr val="000000">
                      <a:alpha val="43137"/>
                    </a:srgbClr>
                  </a:outerShdw>
                </a:effectLst>
                <a:latin typeface="+mn-lt"/>
                <a:cs typeface="+mn-cs"/>
              </a:rPr>
              <a:t>μέτρων.</a:t>
            </a:r>
            <a:endParaRPr lang="el-GR" sz="2200" dirty="0">
              <a:solidFill>
                <a:schemeClr val="bg1"/>
              </a:solidFill>
              <a:effectLst>
                <a:outerShdw blurRad="38100" dist="38100" dir="2700000" algn="tl">
                  <a:srgbClr val="000000">
                    <a:alpha val="43137"/>
                  </a:srgbClr>
                </a:outerShdw>
              </a:effectLst>
              <a:latin typeface="+mn-lt"/>
              <a:cs typeface="+mn-cs"/>
            </a:endParaRPr>
          </a:p>
          <a:p>
            <a:pPr lvl="0" algn="just" defTabSz="1631950" eaLnBrk="1" fontAlgn="auto" hangingPunct="1">
              <a:spcBef>
                <a:spcPts val="0"/>
              </a:spcBef>
              <a:spcAft>
                <a:spcPts val="0"/>
              </a:spcAft>
              <a:buFont typeface="Wingdings" pitchFamily="2" charset="2"/>
              <a:buChar char="§"/>
              <a:defRPr/>
            </a:pPr>
            <a:r>
              <a:rPr kumimoji="0" lang="el-GR" sz="22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Στις </a:t>
            </a:r>
            <a:r>
              <a:rPr kumimoji="0" lang="el-GR" sz="2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03.10.2020 </a:t>
            </a:r>
            <a:r>
              <a:rPr lang="el-GR" sz="2200" dirty="0" smtClean="0">
                <a:solidFill>
                  <a:schemeClr val="bg1"/>
                </a:solidFill>
                <a:effectLst>
                  <a:outerShdw blurRad="38100" dist="38100" dir="2700000" algn="tl">
                    <a:srgbClr val="000000">
                      <a:alpha val="43137"/>
                    </a:srgbClr>
                  </a:outerShdw>
                </a:effectLst>
                <a:latin typeface="+mn-lt"/>
                <a:cs typeface="+mn-cs"/>
              </a:rPr>
              <a:t>υποβλήθηκαν τρεις Εκδηλώσεις Ενδιαφέροντος και μέχρι  τέλος  Μαρτίου θα γίνει η προεπιλογή όσων θα συμμετέχουν στην Β΄ φάση του διαγωνισμού.</a:t>
            </a:r>
            <a:endParaRPr kumimoji="0" lang="el-GR" sz="22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12" name="Content Placeholder 8"/>
          <p:cNvSpPr txBox="1">
            <a:spLocks/>
          </p:cNvSpPr>
          <p:nvPr/>
        </p:nvSpPr>
        <p:spPr>
          <a:xfrm>
            <a:off x="1447800" y="7886700"/>
            <a:ext cx="15316200" cy="914400"/>
          </a:xfrm>
          <a:prstGeom prst="rect">
            <a:avLst/>
          </a:prstGeom>
          <a:solidFill>
            <a:schemeClr val="tx2">
              <a:lumMod val="75000"/>
            </a:schemeClr>
          </a:solidFill>
          <a:ln>
            <a:solidFill>
              <a:schemeClr val="bg1"/>
            </a:solidFill>
          </a:ln>
          <a:scene3d>
            <a:camera prst="orthographicFront"/>
            <a:lightRig rig="threePt" dir="t"/>
          </a:scene3d>
          <a:sp3d>
            <a:bevelT/>
          </a:sp3d>
        </p:spPr>
        <p:txBody>
          <a:bodyPr rtlCol="0">
            <a:noAutofit/>
          </a:bodyPr>
          <a:lstStyle/>
          <a:p>
            <a:pPr lvl="0" algn="just" defTabSz="1631950" eaLnBrk="1" fontAlgn="auto" hangingPunct="1">
              <a:spcBef>
                <a:spcPts val="0"/>
              </a:spcBef>
              <a:spcAft>
                <a:spcPts val="0"/>
              </a:spcAft>
              <a:defRPr/>
            </a:pPr>
            <a:r>
              <a:rPr lang="el-GR" sz="2800" b="1" dirty="0" smtClean="0">
                <a:solidFill>
                  <a:srgbClr val="FFC000"/>
                </a:solidFill>
                <a:latin typeface="+mn-lt"/>
              </a:rPr>
              <a:t>Ακίνητο στην Ν. Ηρακλείτσα</a:t>
            </a:r>
          </a:p>
          <a:p>
            <a:pPr lvl="0" algn="just" defTabSz="1631950" eaLnBrk="1" fontAlgn="auto" hangingPunct="1">
              <a:spcBef>
                <a:spcPts val="0"/>
              </a:spcBef>
              <a:spcAft>
                <a:spcPts val="0"/>
              </a:spcAft>
              <a:buFont typeface="Wingdings" pitchFamily="2" charset="2"/>
              <a:buChar char="§"/>
              <a:defRPr/>
            </a:pPr>
            <a:r>
              <a:rPr lang="el-GR" sz="2200" b="1" dirty="0">
                <a:solidFill>
                  <a:schemeClr val="bg1"/>
                </a:solidFill>
                <a:effectLst>
                  <a:outerShdw blurRad="38100" dist="38100" dir="2700000" algn="tl">
                    <a:srgbClr val="000000">
                      <a:alpha val="43137"/>
                    </a:srgbClr>
                  </a:outerShdw>
                </a:effectLst>
                <a:latin typeface="+mn-lt"/>
                <a:cs typeface="+mn-cs"/>
              </a:rPr>
              <a:t> </a:t>
            </a:r>
            <a:r>
              <a:rPr lang="el-GR" sz="2200" dirty="0" smtClean="0">
                <a:solidFill>
                  <a:schemeClr val="bg1"/>
                </a:solidFill>
                <a:effectLst>
                  <a:outerShdw blurRad="38100" dist="38100" dir="2700000" algn="tl">
                    <a:srgbClr val="000000">
                      <a:alpha val="43137"/>
                    </a:srgbClr>
                  </a:outerShdw>
                </a:effectLst>
                <a:latin typeface="+mn-lt"/>
                <a:cs typeface="+mn-cs"/>
              </a:rPr>
              <a:t>Στις </a:t>
            </a:r>
            <a:r>
              <a:rPr lang="el-GR" sz="2200" b="1" dirty="0" smtClean="0">
                <a:solidFill>
                  <a:schemeClr val="bg1"/>
                </a:solidFill>
                <a:effectLst>
                  <a:outerShdw blurRad="38100" dist="38100" dir="2700000" algn="tl">
                    <a:srgbClr val="000000">
                      <a:alpha val="43137"/>
                    </a:srgbClr>
                  </a:outerShdw>
                </a:effectLst>
                <a:latin typeface="+mn-lt"/>
                <a:cs typeface="+mn-cs"/>
              </a:rPr>
              <a:t>18.05.2021 </a:t>
            </a:r>
            <a:r>
              <a:rPr lang="el-GR" sz="2200" dirty="0" smtClean="0">
                <a:solidFill>
                  <a:schemeClr val="bg1"/>
                </a:solidFill>
                <a:effectLst>
                  <a:outerShdw blurRad="38100" dist="38100" dir="2700000" algn="tl">
                    <a:srgbClr val="000000">
                      <a:alpha val="43137"/>
                    </a:srgbClr>
                  </a:outerShdw>
                </a:effectLst>
                <a:latin typeface="+mn-lt"/>
                <a:cs typeface="+mn-cs"/>
              </a:rPr>
              <a:t>αναμένονται οι δεσμευτικές προσφορές </a:t>
            </a:r>
            <a:r>
              <a:rPr lang="el-GR" sz="2200" dirty="0">
                <a:solidFill>
                  <a:schemeClr val="bg1"/>
                </a:solidFill>
                <a:effectLst>
                  <a:outerShdw blurRad="38100" dist="38100" dir="2700000" algn="tl">
                    <a:srgbClr val="000000">
                      <a:alpha val="43137"/>
                    </a:srgbClr>
                  </a:outerShdw>
                </a:effectLst>
                <a:latin typeface="+mn-lt"/>
                <a:cs typeface="+mn-cs"/>
              </a:rPr>
              <a:t>σ</a:t>
            </a:r>
            <a:r>
              <a:rPr lang="el-GR" sz="2200" dirty="0" smtClean="0">
                <a:solidFill>
                  <a:schemeClr val="bg1"/>
                </a:solidFill>
                <a:effectLst>
                  <a:outerShdw blurRad="38100" dist="38100" dir="2700000" algn="tl">
                    <a:srgbClr val="000000">
                      <a:alpha val="43137"/>
                    </a:srgbClr>
                  </a:outerShdw>
                </a:effectLst>
                <a:latin typeface="+mn-lt"/>
                <a:cs typeface="+mn-cs"/>
              </a:rPr>
              <a:t>τη διαγωνιστική διαδικασία που βρίσκεται, μέσω </a:t>
            </a:r>
            <a:r>
              <a:rPr lang="en-US" sz="2200" dirty="0" smtClean="0">
                <a:solidFill>
                  <a:schemeClr val="bg1"/>
                </a:solidFill>
                <a:effectLst>
                  <a:outerShdw blurRad="38100" dist="38100" dir="2700000" algn="tl">
                    <a:srgbClr val="000000">
                      <a:alpha val="43137"/>
                    </a:srgbClr>
                  </a:outerShdw>
                </a:effectLst>
                <a:latin typeface="+mn-lt"/>
                <a:cs typeface="+mn-cs"/>
              </a:rPr>
              <a:t>e-auction</a:t>
            </a:r>
            <a:r>
              <a:rPr lang="el-GR" sz="2200" dirty="0" smtClean="0">
                <a:solidFill>
                  <a:schemeClr val="bg1"/>
                </a:solidFill>
                <a:effectLst>
                  <a:outerShdw blurRad="38100" dist="38100" dir="2700000" algn="tl">
                    <a:srgbClr val="000000">
                      <a:alpha val="43137"/>
                    </a:srgbClr>
                  </a:outerShdw>
                </a:effectLst>
                <a:latin typeface="+mn-lt"/>
                <a:cs typeface="+mn-cs"/>
              </a:rPr>
              <a:t>, σε εξέλιξη.</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485900"/>
            <a:ext cx="18288000" cy="677108"/>
          </a:xfrm>
          <a:prstGeom prst="rect">
            <a:avLst/>
          </a:prstGeom>
          <a:noFill/>
          <a:ln w="9525">
            <a:noFill/>
            <a:miter lim="800000"/>
            <a:headEnd/>
            <a:tailEnd/>
          </a:ln>
        </p:spPr>
        <p:txBody>
          <a:bodyPr wrap="square" lIns="0" tIns="0" rIns="0" bIns="0">
            <a:spAutoFit/>
          </a:bodyPr>
          <a:lstStyle/>
          <a:p>
            <a:pPr algn="ctr" eaLnBrk="1" hangingPunct="1"/>
            <a:r>
              <a:rPr lang="el-GR" altLang="el-GR" sz="4400" b="1" dirty="0" smtClean="0">
                <a:solidFill>
                  <a:srgbClr val="F4F4F4"/>
                </a:solidFill>
                <a:latin typeface="Calibri" pitchFamily="34" charset="0"/>
              </a:rPr>
              <a:t>4. Λοιπές Παρεμβάσεις</a:t>
            </a:r>
            <a:endParaRPr lang="en-US" altLang="el-GR" sz="4400" b="1" dirty="0">
              <a:solidFill>
                <a:srgbClr val="F4F4F4"/>
              </a:solidFill>
              <a:latin typeface="Calibri" pitchFamily="34" charset="0"/>
            </a:endParaRPr>
          </a:p>
        </p:txBody>
      </p:sp>
      <p:sp>
        <p:nvSpPr>
          <p:cNvPr id="9"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sp>
        <p:nvSpPr>
          <p:cNvPr id="6" name="TextBox 8"/>
          <p:cNvSpPr txBox="1"/>
          <p:nvPr/>
        </p:nvSpPr>
        <p:spPr>
          <a:xfrm>
            <a:off x="0" y="6896100"/>
            <a:ext cx="18288000" cy="1692275"/>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Περιφέρεια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Ανατολικής Μακεδονίας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&amp; Θράκης</a:t>
            </a:r>
            <a:endParaRPr lang="en-US"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endParaRPr>
          </a:p>
        </p:txBody>
      </p:sp>
      <p:pic>
        <p:nvPicPr>
          <p:cNvPr id="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533400" y="8953500"/>
            <a:ext cx="1104900" cy="1046162"/>
          </a:xfrm>
          <a:prstGeom prst="rect">
            <a:avLst/>
          </a:prstGeom>
          <a:solidFill>
            <a:schemeClr val="bg1"/>
          </a:solid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10243"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1024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smtClean="0">
                <a:solidFill>
                  <a:srgbClr val="002060"/>
                </a:solidFill>
                <a:latin typeface="Calibri" pitchFamily="34" charset="0"/>
              </a:rPr>
              <a:t>Παρεμβάσεις</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529" name="Rectangle 1"/>
          <p:cNvSpPr>
            <a:spLocks noChangeArrowheads="1"/>
          </p:cNvSpPr>
          <p:nvPr/>
        </p:nvSpPr>
        <p:spPr bwMode="auto">
          <a:xfrm>
            <a:off x="1524000" y="1533555"/>
            <a:ext cx="15240000" cy="781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Tx/>
              <a:buChar char="•"/>
            </a:pPr>
            <a:r>
              <a:rPr lang="el-GR" sz="2000" b="1" dirty="0" smtClean="0">
                <a:latin typeface="Calibri" pitchFamily="34" charset="0"/>
                <a:ea typeface="Times New Roman" pitchFamily="18" charset="0"/>
                <a:cs typeface="Arial" pitchFamily="34" charset="0"/>
              </a:rPr>
              <a:t> Ενίσχυση στις βιομηχανικές, βιοτεχνικές και μεταλλευτικές επιχειρήσεις, οι οποίες είναι εγκατεστημένες στις παραμεθόριες περιοχές της χώρας, με τη ψήφιση των διατάξεων του άρθρου 87 του ν.4706/2020 (17.7.2020), με το οποίο επιλύθηκε ένα χρόνιο πρόβλημα που αντιμετώπιζαν επιχειρήσεις, κυρίως στη Θράκη.</a:t>
            </a:r>
            <a:endParaRPr lang="el-GR" sz="2000" dirty="0" smtClean="0">
              <a:latin typeface="Arial" pitchFamily="34" charset="0"/>
              <a:cs typeface="Arial" pitchFamily="34" charset="0"/>
            </a:endParaRPr>
          </a:p>
          <a:p>
            <a:pPr lvl="0" algn="just"/>
            <a:r>
              <a:rPr lang="el-GR" sz="2000" dirty="0" smtClean="0">
                <a:latin typeface="Calibri" pitchFamily="34" charset="0"/>
                <a:ea typeface="Times New Roman" pitchFamily="18" charset="0"/>
                <a:cs typeface="Arial" pitchFamily="34" charset="0"/>
              </a:rPr>
              <a:t>Ειδικότερα, αντιμετωπίστηκε το ζήτημα των ανεξόφλητων οικονομικών αξιώσεων των δικαιούχων επιχειρήσεων, έως 31.12.2015, οι οποίες δεν είχαν καταβληθεί από τον ΟΑΕΔ (επιδότηση 12% μισθολογικού κόστους) για μία πενταετία, μέσω της διενέργειας συμψηφισμού με υφιστάμενες και μελλοντικές απαιτήσεις του Δημοσίου, όπως είναι οι φόροι και οι ασφαλιστικές εισφορές. Απαραίτητη προϋπόθεση για τον συμψηφισμό των απαιτήσεων, όσων εκ των δικαιούχων έχουν ασκήσει ένδικο βοήθημα ή μέσο για τη διεκδίκηση των ποσών αυτών, είναι η προηγούμενη παραίτησή τους από αυτό.</a:t>
            </a:r>
            <a:endParaRPr lang="el-GR" sz="2000" dirty="0" smtClean="0">
              <a:latin typeface="Arial" pitchFamily="34" charset="0"/>
              <a:cs typeface="Arial" pitchFamily="34" charset="0"/>
            </a:endParaRPr>
          </a:p>
          <a:p>
            <a:pPr lvl="0" algn="just"/>
            <a:r>
              <a:rPr lang="el-GR" sz="2000" dirty="0" smtClean="0">
                <a:latin typeface="Calibri" pitchFamily="34" charset="0"/>
                <a:ea typeface="Times New Roman" pitchFamily="18" charset="0"/>
                <a:cs typeface="Arial" pitchFamily="34" charset="0"/>
              </a:rPr>
              <a:t>Με τη ρύθμιση αυτή στηρίζεται η βιωσιμότητα των εν λόγω επιχειρήσεων και ενισχύεται η προοπτική τους.</a:t>
            </a:r>
          </a:p>
          <a:p>
            <a:pPr lvl="0" algn="just"/>
            <a:endParaRPr lang="el-GR" sz="2000" dirty="0" smtClean="0">
              <a:latin typeface="Calibri" pitchFamily="34" charset="0"/>
              <a:ea typeface="Times New Roman" pitchFamily="18" charset="0"/>
              <a:cs typeface="Arial" pitchFamily="34" charset="0"/>
            </a:endParaRPr>
          </a:p>
          <a:p>
            <a:pPr algn="just">
              <a:buFont typeface="Arial" pitchFamily="34" charset="0"/>
              <a:buChar char="•"/>
            </a:pPr>
            <a:r>
              <a:rPr lang="el-GR" sz="2000" dirty="0" smtClean="0">
                <a:latin typeface="Calibri" pitchFamily="34" charset="0"/>
                <a:cs typeface="Arial" pitchFamily="34" charset="0"/>
              </a:rPr>
              <a:t> </a:t>
            </a:r>
            <a:r>
              <a:rPr lang="el-GR" sz="2000" b="1" dirty="0" smtClean="0">
                <a:latin typeface="Calibri" pitchFamily="34" charset="0"/>
                <a:cs typeface="Arial" pitchFamily="34" charset="0"/>
              </a:rPr>
              <a:t>Καθιέρωση νέου συστήματος επιδόματος θέρμανσης που διαφοροποιείται με βάση τις πραγματικές ανάγκες θέρμανσης ανά οικισμό. </a:t>
            </a:r>
            <a:r>
              <a:rPr lang="el-GR" sz="2000" dirty="0" smtClean="0">
                <a:latin typeface="Calibri" pitchFamily="34" charset="0"/>
                <a:cs typeface="Arial" pitchFamily="34" charset="0"/>
              </a:rPr>
              <a:t>Λαμβάνονται υπόψη οι ειδικές μετεωρολογικές και κλιματικές συνθήκες που υπάρχουν σε κάθε σημείο της χώρας (Μελέτη Ε.Μ.Υ – </a:t>
            </a:r>
            <a:r>
              <a:rPr lang="el-GR" sz="2000" dirty="0" err="1" smtClean="0">
                <a:latin typeface="Calibri" pitchFamily="34" charset="0"/>
                <a:cs typeface="Arial" pitchFamily="34" charset="0"/>
              </a:rPr>
              <a:t>Μεθολογία</a:t>
            </a:r>
            <a:r>
              <a:rPr lang="el-GR" sz="2000" dirty="0" smtClean="0">
                <a:latin typeface="Calibri" pitchFamily="34" charset="0"/>
                <a:cs typeface="Arial" pitchFamily="34" charset="0"/>
              </a:rPr>
              <a:t>  </a:t>
            </a:r>
            <a:r>
              <a:rPr lang="el-GR" sz="2000" dirty="0" err="1" smtClean="0">
                <a:latin typeface="Calibri" pitchFamily="34" charset="0"/>
                <a:cs typeface="Arial" pitchFamily="34" charset="0"/>
              </a:rPr>
              <a:t>βαθμοημερών</a:t>
            </a:r>
            <a:r>
              <a:rPr lang="el-GR" sz="2000" dirty="0" smtClean="0">
                <a:latin typeface="Calibri" pitchFamily="34" charset="0"/>
                <a:cs typeface="Arial" pitchFamily="34" charset="0"/>
              </a:rPr>
              <a:t>) και ένταξη και άλλων μορφών επιδοτούμενων ειδών καυσίμων θέρμανσης, όπως είναι το φυσικό αέριο, το υγραέριο, τα καυσόξυλα και η βιομάζα (</a:t>
            </a:r>
            <a:r>
              <a:rPr lang="el-GR" sz="2000" dirty="0" err="1" smtClean="0">
                <a:latin typeface="Calibri" pitchFamily="34" charset="0"/>
                <a:cs typeface="Arial" pitchFamily="34" charset="0"/>
              </a:rPr>
              <a:t>pellet</a:t>
            </a:r>
            <a:r>
              <a:rPr lang="el-GR" sz="2000" dirty="0" smtClean="0">
                <a:latin typeface="Calibri" pitchFamily="34" charset="0"/>
                <a:cs typeface="Arial" pitchFamily="34" charset="0"/>
              </a:rPr>
              <a:t>).   </a:t>
            </a:r>
          </a:p>
          <a:p>
            <a:pPr algn="just">
              <a:buFont typeface="Arial" pitchFamily="34" charset="0"/>
              <a:buChar char="•"/>
            </a:pPr>
            <a:endParaRPr lang="el-GR" sz="20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Προώθηση της αξιοποίησης της δημόσιας περιουσίας των περιφερειακών λιμένων,  μεταξύ αυτών και του λιμένα Αλεξανδρούπολης, με τη ψήφιση των διατάξεων του άρθρου 85 ν.4706/2020 (17.7.2020), με το οποίο ήρθησαν σημαντικά εμπόδια, τα οποία καθυστερούσαν την αξιοποίησή του και  δρούσαν αποθαρρυντικά για υποψήφιους επενδυτές.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Ειδικότερα διασαφηνίστηκε το καθεστώς διαχείρισης των ακινήτων κυριότητας του ΟΣΕ που εντάσσονται σε χερσαία ζώνη λιμένος, ώστε η διαχείριση και η εκμετάλλευση των εκτάσεων της λιμενικής ζώνης να μην κατακερματίζονται, αλλά να ανατίθενται σε έναν ενιαίο φορέα, στον οικείο οργανισμό Λιμένος, με σαφή τα όρια της ευθύνης του, χωρίς να θίγεται το ιδιοκτησιακό καθεστώς του ΟΣΕ, ούτε οι αρμοδιότητές του ως διαχειριστή της σιδηροδρομικής υποδομής.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Παράλληλα, προστατεύονται τα συμφέροντα της ΓΑΙΟΣΕ με τη πρόβλεψη στη σχετική διάταξη καταβολής ανταλλάγματος στη ΓΑΙΟΣΕ, το οποίο καθορίζεται με κοινή απόφαση των Υπουργών Οικονομικών, Υποδομών και Μεταφορών και Ναυτιλίας και Νησιωτικής Πολιτικής.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18288000" cy="10287000"/>
          </a:xfrm>
          <a:prstGeom prst="rect">
            <a:avLst/>
          </a:prstGeom>
          <a:solidFill>
            <a:schemeClr val="tx1">
              <a:lumMod val="50000"/>
              <a:lumOff val="50000"/>
            </a:schemeClr>
          </a:solidFill>
          <a:ln w="9525">
            <a:noFill/>
            <a:miter lim="800000"/>
            <a:headEnd/>
            <a:tailEnd/>
          </a:ln>
        </p:spPr>
        <p:txBody>
          <a:bodyPr/>
          <a:lstStyle/>
          <a:p>
            <a:pPr algn="ctr" eaLnBrk="1" fontAlgn="auto" hangingPunct="1">
              <a:lnSpc>
                <a:spcPts val="4449"/>
              </a:lnSpc>
              <a:spcAft>
                <a:spcPts val="0"/>
              </a:spcAft>
              <a:defRPr/>
            </a:pPr>
            <a:endParaRPr lang="en-US" sz="4400" b="1" dirty="0">
              <a:solidFill>
                <a:schemeClr val="accent2">
                  <a:lumMod val="60000"/>
                  <a:lumOff val="40000"/>
                </a:schemeClr>
              </a:solidFill>
              <a:effectLst>
                <a:outerShdw blurRad="38100" dist="38100" dir="2700000" algn="tl">
                  <a:srgbClr val="000000">
                    <a:alpha val="43137"/>
                  </a:srgbClr>
                </a:outerShdw>
              </a:effectLst>
              <a:cs typeface="Arial" panose="020B0604020202020204" pitchFamily="34" charset="0"/>
            </a:endParaRPr>
          </a:p>
        </p:txBody>
      </p:sp>
      <p:sp>
        <p:nvSpPr>
          <p:cNvPr id="2052" name="TextBox 4"/>
          <p:cNvSpPr txBox="1">
            <a:spLocks noChangeArrowheads="1"/>
          </p:cNvSpPr>
          <p:nvPr/>
        </p:nvSpPr>
        <p:spPr bwMode="auto">
          <a:xfrm>
            <a:off x="0" y="1866900"/>
            <a:ext cx="18288000" cy="1354217"/>
          </a:xfrm>
          <a:prstGeom prst="rect">
            <a:avLst/>
          </a:prstGeom>
          <a:noFill/>
          <a:ln w="9525">
            <a:noFill/>
            <a:miter lim="800000"/>
            <a:headEnd/>
            <a:tailEnd/>
          </a:ln>
        </p:spPr>
        <p:txBody>
          <a:bodyPr wrap="square" lIns="0" tIns="0" rIns="0" bIns="0">
            <a:spAutoFit/>
          </a:bodyPr>
          <a:lstStyle/>
          <a:p>
            <a:pPr algn="ctr" eaLnBrk="1" hangingPunct="1"/>
            <a:r>
              <a:rPr lang="el-GR" altLang="el-GR" sz="4400" b="1" dirty="0" smtClean="0">
                <a:solidFill>
                  <a:srgbClr val="F4F4F4"/>
                </a:solidFill>
                <a:latin typeface="Calibri" pitchFamily="34" charset="0"/>
              </a:rPr>
              <a:t>1. Παρεμβάσεις Αντιμετώπισης </a:t>
            </a:r>
          </a:p>
          <a:p>
            <a:pPr algn="ctr" eaLnBrk="1" hangingPunct="1"/>
            <a:r>
              <a:rPr lang="el-GR" altLang="el-GR" sz="4400" b="1" dirty="0" smtClean="0">
                <a:solidFill>
                  <a:srgbClr val="F4F4F4"/>
                </a:solidFill>
                <a:latin typeface="Calibri" pitchFamily="34" charset="0"/>
              </a:rPr>
              <a:t>των Οικονομικών Επιπτώσεων της Πανδημίας</a:t>
            </a:r>
            <a:endParaRPr lang="en-US" altLang="el-GR" sz="4400" b="1" dirty="0">
              <a:solidFill>
                <a:srgbClr val="F4F4F4"/>
              </a:solidFill>
              <a:latin typeface="Calibri" pitchFamily="34" charset="0"/>
            </a:endParaRPr>
          </a:p>
        </p:txBody>
      </p:sp>
      <p:sp>
        <p:nvSpPr>
          <p:cNvPr id="6" name="TextBox 8"/>
          <p:cNvSpPr txBox="1"/>
          <p:nvPr/>
        </p:nvSpPr>
        <p:spPr>
          <a:xfrm>
            <a:off x="0" y="6286500"/>
            <a:ext cx="18288000" cy="1692275"/>
          </a:xfrm>
          <a:prstGeom prst="rect">
            <a:avLst/>
          </a:prstGeom>
        </p:spPr>
        <p:txBody>
          <a:bodyPr wrap="square" lIns="0" tIns="0" rIns="0" bIns="0">
            <a:spAutoFit/>
          </a:bodyPr>
          <a:lstStyle/>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Περιφέρεια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Ανατολικής Μακεδονίας </a:t>
            </a:r>
          </a:p>
          <a:p>
            <a:pPr algn="ctr" eaLnBrk="1" fontAlgn="auto" hangingPunct="1">
              <a:lnSpc>
                <a:spcPts val="4449"/>
              </a:lnSpc>
              <a:spcAft>
                <a:spcPts val="0"/>
              </a:spcAft>
              <a:defRPr/>
            </a:pPr>
            <a:r>
              <a:rPr lang="el-GR"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rPr>
              <a:t>&amp; Θράκης</a:t>
            </a:r>
            <a:endParaRPr lang="en-US" sz="4400" b="1" dirty="0">
              <a:solidFill>
                <a:schemeClr val="accent2">
                  <a:lumMod val="60000"/>
                  <a:lumOff val="40000"/>
                </a:schemeClr>
              </a:solidFill>
              <a:effectLst>
                <a:outerShdw blurRad="38100" dist="38100" dir="2700000" algn="tl">
                  <a:srgbClr val="000000">
                    <a:alpha val="43137"/>
                  </a:srgbClr>
                </a:outerShdw>
              </a:effectLst>
              <a:latin typeface="+mn-lt"/>
              <a:cs typeface="Arial" panose="020B0604020202020204" pitchFamily="34" charset="0"/>
            </a:endParaRPr>
          </a:p>
        </p:txBody>
      </p:sp>
      <p:sp>
        <p:nvSpPr>
          <p:cNvPr id="7" name="Freeform 6"/>
          <p:cNvSpPr>
            <a:spLocks/>
          </p:cNvSpPr>
          <p:nvPr/>
        </p:nvSpPr>
        <p:spPr bwMode="auto">
          <a:xfrm>
            <a:off x="0" y="8648700"/>
            <a:ext cx="18288000" cy="1638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chemeClr val="bg1"/>
          </a:solidFill>
          <a:ln w="9525">
            <a:noFill/>
            <a:round/>
            <a:headEnd/>
            <a:tailEnd/>
          </a:ln>
        </p:spPr>
        <p:txBody>
          <a:bodyPr/>
          <a:lstStyle/>
          <a:p>
            <a:endParaRPr lang="el-GR"/>
          </a:p>
        </p:txBody>
      </p:sp>
      <p:pic>
        <p:nvPicPr>
          <p:cNvPr id="2056"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533400" y="8953500"/>
            <a:ext cx="1104900" cy="1046162"/>
          </a:xfrm>
          <a:prstGeom prst="rect">
            <a:avLst/>
          </a:prstGeom>
          <a:solidFill>
            <a:schemeClr val="bg1"/>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3075"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3076"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smtClean="0">
                <a:solidFill>
                  <a:srgbClr val="002060"/>
                </a:solidFill>
                <a:latin typeface="Calibri" pitchFamily="34" charset="0"/>
              </a:rPr>
              <a:t>Ενίσχυση </a:t>
            </a:r>
            <a:r>
              <a:rPr lang="el-GR" altLang="en-US" sz="3800" b="1" dirty="0">
                <a:solidFill>
                  <a:srgbClr val="002060"/>
                </a:solidFill>
                <a:latin typeface="Calibri" pitchFamily="34" charset="0"/>
              </a:rPr>
              <a:t>Επιχειρήσεων &amp; Εργαζομένων</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078" name="Rectangle 16"/>
          <p:cNvSpPr>
            <a:spLocks noChangeArrowheads="1"/>
          </p:cNvSpPr>
          <p:nvPr/>
        </p:nvSpPr>
        <p:spPr bwMode="auto">
          <a:xfrm>
            <a:off x="1447800" y="2131922"/>
            <a:ext cx="15316200" cy="6124754"/>
          </a:xfrm>
          <a:prstGeom prst="rect">
            <a:avLst/>
          </a:prstGeom>
          <a:solidFill>
            <a:srgbClr val="FFFFFF"/>
          </a:solidFill>
          <a:ln w="9525">
            <a:noFill/>
            <a:miter lim="800000"/>
            <a:headEnd/>
            <a:tailEnd/>
          </a:ln>
        </p:spPr>
        <p:txBody>
          <a:bodyPr wrap="square" anchor="ctr">
            <a:spAutoFit/>
          </a:bodyPr>
          <a:lstStyle/>
          <a:p>
            <a:pPr algn="just">
              <a:tabLst>
                <a:tab pos="269875" algn="l"/>
              </a:tabLst>
            </a:pPr>
            <a:r>
              <a:rPr lang="el-GR" sz="2800" dirty="0">
                <a:latin typeface="Calibri" pitchFamily="34" charset="0"/>
                <a:cs typeface="Times New Roman" pitchFamily="18" charset="0"/>
              </a:rPr>
              <a:t>Μέχρι σήμερα: </a:t>
            </a:r>
            <a:endParaRPr lang="en-US" sz="2800" dirty="0">
              <a:cs typeface="Times New Roman" pitchFamily="18" charset="0"/>
            </a:endParaRPr>
          </a:p>
          <a:p>
            <a:pPr algn="just">
              <a:buFont typeface="Wingdings" pitchFamily="2" charset="2"/>
              <a:buChar char="ü"/>
              <a:tabLst>
                <a:tab pos="269875" algn="l"/>
              </a:tabLst>
            </a:pPr>
            <a:r>
              <a:rPr lang="el-GR" sz="2800" b="1" i="1" dirty="0" smtClean="0">
                <a:latin typeface="Calibri" pitchFamily="34" charset="0"/>
                <a:cs typeface="Times New Roman" pitchFamily="18" charset="0"/>
              </a:rPr>
              <a:t>239,3 </a:t>
            </a:r>
            <a:r>
              <a:rPr lang="el-GR" sz="2800" b="1" i="1" dirty="0">
                <a:latin typeface="Calibri" pitchFamily="34" charset="0"/>
                <a:cs typeface="Times New Roman" pitchFamily="18" charset="0"/>
              </a:rPr>
              <a:t>εκατ. ευρώ</a:t>
            </a:r>
            <a:r>
              <a:rPr lang="el-GR" sz="2800" dirty="0">
                <a:latin typeface="Calibri" pitchFamily="34" charset="0"/>
                <a:cs typeface="Times New Roman" pitchFamily="18" charset="0"/>
              </a:rPr>
              <a:t> χορηγήθηκαν συνολικά, μέσω των </a:t>
            </a:r>
            <a:r>
              <a:rPr lang="el-GR" sz="2800" dirty="0" smtClean="0">
                <a:latin typeface="Calibri" pitchFamily="34" charset="0"/>
                <a:cs typeface="Times New Roman" pitchFamily="18" charset="0"/>
              </a:rPr>
              <a:t>έξι </a:t>
            </a:r>
            <a:r>
              <a:rPr lang="el-GR" sz="2800" dirty="0">
                <a:latin typeface="Calibri" pitchFamily="34" charset="0"/>
                <a:cs typeface="Times New Roman" pitchFamily="18" charset="0"/>
              </a:rPr>
              <a:t>κύκλων της Επιστρεπτέας Προκαταβολής σε </a:t>
            </a:r>
            <a:r>
              <a:rPr lang="el-GR" sz="2800" b="1" i="1" dirty="0" smtClean="0">
                <a:latin typeface="Calibri" pitchFamily="34" charset="0"/>
                <a:cs typeface="Times New Roman" pitchFamily="18" charset="0"/>
              </a:rPr>
              <a:t>31.346</a:t>
            </a:r>
            <a:r>
              <a:rPr lang="el-GR" sz="2800" dirty="0" smtClean="0">
                <a:latin typeface="Calibri" pitchFamily="34" charset="0"/>
                <a:cs typeface="Times New Roman" pitchFamily="18" charset="0"/>
              </a:rPr>
              <a:t> </a:t>
            </a:r>
            <a:r>
              <a:rPr lang="el-GR" sz="2800" dirty="0">
                <a:latin typeface="Calibri" pitchFamily="34" charset="0"/>
                <a:cs typeface="Times New Roman" pitchFamily="18" charset="0"/>
              </a:rPr>
              <a:t>επιχειρήσεις και ελεύθερους επαγγελματίες, με μέσο όρο ενίσχυσης τα </a:t>
            </a:r>
            <a:r>
              <a:rPr lang="en-US" sz="2800" b="1" i="1" dirty="0" smtClean="0">
                <a:latin typeface="Calibri" pitchFamily="34" charset="0"/>
                <a:cs typeface="Times New Roman" pitchFamily="18" charset="0"/>
              </a:rPr>
              <a:t>7</a:t>
            </a:r>
            <a:r>
              <a:rPr lang="el-GR" sz="2800" b="1" i="1" dirty="0" smtClean="0">
                <a:latin typeface="Calibri" pitchFamily="34" charset="0"/>
                <a:cs typeface="Times New Roman" pitchFamily="18" charset="0"/>
              </a:rPr>
              <a:t>.</a:t>
            </a:r>
            <a:r>
              <a:rPr lang="en-US" sz="2800" b="1" i="1" dirty="0" smtClean="0">
                <a:latin typeface="Calibri" pitchFamily="34" charset="0"/>
                <a:cs typeface="Times New Roman" pitchFamily="18" charset="0"/>
              </a:rPr>
              <a:t>635</a:t>
            </a:r>
            <a:r>
              <a:rPr lang="el-GR" sz="2800" b="1" i="1" dirty="0" smtClean="0">
                <a:latin typeface="Calibri" pitchFamily="34" charset="0"/>
                <a:cs typeface="Times New Roman" pitchFamily="18" charset="0"/>
              </a:rPr>
              <a:t> </a:t>
            </a:r>
            <a:r>
              <a:rPr lang="el-GR" sz="2800" b="1" i="1" dirty="0">
                <a:latin typeface="Calibri" pitchFamily="34" charset="0"/>
                <a:cs typeface="Times New Roman" pitchFamily="18" charset="0"/>
              </a:rPr>
              <a:t>ευρώ</a:t>
            </a:r>
            <a:r>
              <a:rPr lang="el-GR" sz="2800" dirty="0">
                <a:latin typeface="Calibri" pitchFamily="34" charset="0"/>
                <a:cs typeface="Times New Roman" pitchFamily="18" charset="0"/>
              </a:rPr>
              <a:t>.</a:t>
            </a:r>
            <a:endParaRPr lang="en-US" sz="2800" dirty="0">
              <a:cs typeface="Times New Roman" pitchFamily="18" charset="0"/>
            </a:endParaRPr>
          </a:p>
          <a:p>
            <a:pPr algn="just">
              <a:buFont typeface="Wingdings" pitchFamily="2" charset="2"/>
              <a:buChar char="ü"/>
              <a:tabLst>
                <a:tab pos="269875" algn="l"/>
              </a:tabLst>
            </a:pPr>
            <a:r>
              <a:rPr lang="el-GR" sz="2800" b="1" i="1" dirty="0" smtClean="0">
                <a:latin typeface="Calibri" pitchFamily="34" charset="0"/>
                <a:cs typeface="Times New Roman" pitchFamily="18" charset="0"/>
              </a:rPr>
              <a:t>22,9 </a:t>
            </a:r>
            <a:r>
              <a:rPr lang="el-GR" sz="2800" b="1" i="1" dirty="0">
                <a:latin typeface="Calibri" pitchFamily="34" charset="0"/>
                <a:cs typeface="Times New Roman" pitchFamily="18" charset="0"/>
              </a:rPr>
              <a:t>εκατ. ευρώ</a:t>
            </a:r>
            <a:r>
              <a:rPr lang="el-GR" sz="2800" dirty="0">
                <a:latin typeface="Calibri" pitchFamily="34" charset="0"/>
                <a:cs typeface="Times New Roman" pitchFamily="18" charset="0"/>
              </a:rPr>
              <a:t> έχουν δοθεί μέσω της </a:t>
            </a:r>
            <a:r>
              <a:rPr lang="el-GR" sz="2800" dirty="0" smtClean="0">
                <a:latin typeface="Calibri" pitchFamily="34" charset="0"/>
                <a:cs typeface="Times New Roman" pitchFamily="18" charset="0"/>
              </a:rPr>
              <a:t>Αποζημίωσης Ειδικού Σκοπού </a:t>
            </a:r>
            <a:r>
              <a:rPr lang="el-GR" sz="2800" dirty="0">
                <a:latin typeface="Calibri" pitchFamily="34" charset="0"/>
                <a:cs typeface="Times New Roman" pitchFamily="18" charset="0"/>
              </a:rPr>
              <a:t>στις επιχειρήσεις.</a:t>
            </a:r>
            <a:endParaRPr lang="en-US" sz="2800" dirty="0">
              <a:cs typeface="Times New Roman" pitchFamily="18" charset="0"/>
            </a:endParaRPr>
          </a:p>
          <a:p>
            <a:pPr algn="just">
              <a:buFont typeface="Wingdings" pitchFamily="2" charset="2"/>
              <a:buChar char="ü"/>
              <a:tabLst>
                <a:tab pos="269875" algn="l"/>
              </a:tabLst>
            </a:pPr>
            <a:r>
              <a:rPr lang="el-GR" sz="2800" b="1" i="1" dirty="0">
                <a:latin typeface="Calibri" pitchFamily="34" charset="0"/>
                <a:cs typeface="Times New Roman" pitchFamily="18" charset="0"/>
              </a:rPr>
              <a:t>242,8 εκατ. ευρώ</a:t>
            </a:r>
            <a:r>
              <a:rPr lang="el-GR" sz="2800" dirty="0">
                <a:latin typeface="Calibri" pitchFamily="34" charset="0"/>
                <a:cs typeface="Times New Roman" pitchFamily="18" charset="0"/>
              </a:rPr>
              <a:t>, που αντιστοιχούν σε </a:t>
            </a:r>
            <a:r>
              <a:rPr lang="el-GR" sz="2800" b="1" i="1" dirty="0">
                <a:latin typeface="Calibri" pitchFamily="34" charset="0"/>
                <a:cs typeface="Times New Roman" pitchFamily="18" charset="0"/>
              </a:rPr>
              <a:t>1.484</a:t>
            </a:r>
            <a:r>
              <a:rPr lang="el-GR" sz="2800" dirty="0">
                <a:latin typeface="Calibri" pitchFamily="34" charset="0"/>
                <a:cs typeface="Times New Roman" pitchFamily="18" charset="0"/>
              </a:rPr>
              <a:t> δάνεια, έχουν ήδη εκταμιευθεί μέσω </a:t>
            </a:r>
            <a:r>
              <a:rPr lang="el-GR" sz="2800" dirty="0" smtClean="0">
                <a:latin typeface="Calibri" pitchFamily="34" charset="0"/>
                <a:cs typeface="Times New Roman" pitchFamily="18" charset="0"/>
              </a:rPr>
              <a:t>του </a:t>
            </a:r>
            <a:r>
              <a:rPr lang="el-GR" sz="2800" dirty="0">
                <a:latin typeface="Calibri" pitchFamily="34" charset="0"/>
                <a:cs typeface="Times New Roman" pitchFamily="18" charset="0"/>
              </a:rPr>
              <a:t>ΤΕΠΙΧ </a:t>
            </a:r>
            <a:r>
              <a:rPr lang="el-GR" sz="2800" dirty="0" smtClean="0">
                <a:latin typeface="Calibri" pitchFamily="34" charset="0"/>
                <a:cs typeface="Times New Roman" pitchFamily="18" charset="0"/>
              </a:rPr>
              <a:t>ΙΙ</a:t>
            </a:r>
            <a:r>
              <a:rPr lang="en-US" sz="2800" dirty="0" smtClean="0">
                <a:latin typeface="Calibri" pitchFamily="34" charset="0"/>
                <a:cs typeface="Times New Roman" pitchFamily="18" charset="0"/>
              </a:rPr>
              <a:t> </a:t>
            </a:r>
            <a:r>
              <a:rPr lang="el-GR" sz="2800" dirty="0" smtClean="0">
                <a:latin typeface="Calibri" pitchFamily="34" charset="0"/>
                <a:cs typeface="Times New Roman" pitchFamily="18" charset="0"/>
              </a:rPr>
              <a:t>και των </a:t>
            </a:r>
            <a:r>
              <a:rPr lang="el-GR" sz="2800" dirty="0" err="1" smtClean="0">
                <a:latin typeface="Calibri" pitchFamily="34" charset="0"/>
                <a:cs typeface="Times New Roman" pitchFamily="18" charset="0"/>
              </a:rPr>
              <a:t>Εγγυοδοτικών</a:t>
            </a:r>
            <a:r>
              <a:rPr lang="el-GR" sz="2800" dirty="0" smtClean="0">
                <a:latin typeface="Calibri" pitchFamily="34" charset="0"/>
                <a:cs typeface="Times New Roman" pitchFamily="18" charset="0"/>
              </a:rPr>
              <a:t> Προγραμμάτων. </a:t>
            </a:r>
            <a:endParaRPr lang="en-US" sz="2800" dirty="0">
              <a:cs typeface="Times New Roman" pitchFamily="18" charset="0"/>
            </a:endParaRPr>
          </a:p>
          <a:p>
            <a:pPr algn="just">
              <a:buFont typeface="Wingdings" pitchFamily="2" charset="2"/>
              <a:buChar char="ü"/>
              <a:tabLst>
                <a:tab pos="269875" algn="l"/>
              </a:tabLst>
            </a:pPr>
            <a:r>
              <a:rPr lang="el-GR" sz="2800" b="1" i="1" dirty="0" smtClean="0">
                <a:latin typeface="Calibri" pitchFamily="34" charset="0"/>
                <a:cs typeface="Times New Roman" pitchFamily="18" charset="0"/>
              </a:rPr>
              <a:t>84,7 </a:t>
            </a:r>
            <a:r>
              <a:rPr lang="el-GR" sz="2800" b="1" i="1" dirty="0">
                <a:latin typeface="Calibri" pitchFamily="34" charset="0"/>
                <a:cs typeface="Times New Roman" pitchFamily="18" charset="0"/>
              </a:rPr>
              <a:t>εκατ. ευρώ</a:t>
            </a:r>
            <a:r>
              <a:rPr lang="el-GR" sz="2800" dirty="0">
                <a:latin typeface="Calibri" pitchFamily="34" charset="0"/>
                <a:cs typeface="Times New Roman" pitchFamily="18" charset="0"/>
              </a:rPr>
              <a:t> έχουν λάβει οι εργαζόμενοι που έχουν τεθεί σε αναστολή εργασίας, μέσω της </a:t>
            </a:r>
            <a:r>
              <a:rPr lang="el-GR" sz="2800" dirty="0" smtClean="0">
                <a:latin typeface="Calibri" pitchFamily="34" charset="0"/>
                <a:cs typeface="Times New Roman" pitchFamily="18" charset="0"/>
              </a:rPr>
              <a:t>Αποζημίωσης Ειδικού Σκοπού</a:t>
            </a:r>
            <a:r>
              <a:rPr lang="el-GR" sz="2800" dirty="0">
                <a:latin typeface="Calibri" pitchFamily="34" charset="0"/>
                <a:cs typeface="Times New Roman" pitchFamily="18" charset="0"/>
              </a:rPr>
              <a:t>.</a:t>
            </a:r>
            <a:r>
              <a:rPr lang="el-GR" sz="2800" b="1" i="1" dirty="0">
                <a:latin typeface="Calibri" pitchFamily="34" charset="0"/>
                <a:cs typeface="Times New Roman" pitchFamily="18" charset="0"/>
              </a:rPr>
              <a:t> </a:t>
            </a:r>
            <a:endParaRPr lang="en-US" sz="2800" dirty="0">
              <a:cs typeface="Times New Roman" pitchFamily="18" charset="0"/>
            </a:endParaRPr>
          </a:p>
          <a:p>
            <a:pPr algn="just" eaLnBrk="1" fontAlgn="b" hangingPunct="1">
              <a:tabLst>
                <a:tab pos="269875" algn="l"/>
              </a:tabLst>
            </a:pPr>
            <a:r>
              <a:rPr lang="el-GR" sz="2800" dirty="0">
                <a:latin typeface="Calibri" pitchFamily="34" charset="0"/>
                <a:cs typeface="Times New Roman" pitchFamily="18" charset="0"/>
              </a:rPr>
              <a:t>Συμπερασματικά, μέχρι σήμερα, για τη στήριξη επιχειρήσεων, ελεύθερων επαγγελματιών και εργαζομένων της Περιφέρειας Ανατολικής Μακεδονίας και Θράκης έχει χορηγηθεί συνολικά το ποσό των </a:t>
            </a:r>
            <a:r>
              <a:rPr lang="el-GR" sz="2800" b="1" i="1" dirty="0" smtClean="0">
                <a:solidFill>
                  <a:srgbClr val="FF0000"/>
                </a:solidFill>
                <a:latin typeface="Calibri" pitchFamily="34" charset="0"/>
                <a:cs typeface="Times New Roman" pitchFamily="18" charset="0"/>
              </a:rPr>
              <a:t>590 </a:t>
            </a:r>
            <a:r>
              <a:rPr lang="el-GR" sz="2800" b="1" i="1" dirty="0">
                <a:solidFill>
                  <a:srgbClr val="FF0000"/>
                </a:solidFill>
                <a:latin typeface="Calibri" pitchFamily="34" charset="0"/>
                <a:cs typeface="Times New Roman" pitchFamily="18" charset="0"/>
              </a:rPr>
              <a:t>εκατ. ευρώ</a:t>
            </a:r>
            <a:r>
              <a:rPr lang="el-GR" sz="2800" dirty="0">
                <a:latin typeface="Calibri" pitchFamily="34" charset="0"/>
                <a:cs typeface="Times New Roman" pitchFamily="18" charset="0"/>
              </a:rPr>
              <a:t>.</a:t>
            </a:r>
            <a:endParaRPr lang="el-GR" sz="2800" b="1" dirty="0"/>
          </a:p>
          <a:p>
            <a:pPr algn="just" eaLnBrk="1" fontAlgn="b" hangingPunct="1">
              <a:tabLst>
                <a:tab pos="269875" algn="l"/>
              </a:tabLst>
            </a:pPr>
            <a:r>
              <a:rPr lang="el-GR" sz="2800" dirty="0">
                <a:latin typeface="Calibri" pitchFamily="34" charset="0"/>
                <a:cs typeface="Times New Roman" pitchFamily="18" charset="0"/>
              </a:rPr>
              <a:t>Εκ των οποίων τα </a:t>
            </a:r>
            <a:r>
              <a:rPr lang="el-GR" sz="2800" b="1" i="1" dirty="0" smtClean="0">
                <a:latin typeface="Calibri" pitchFamily="34" charset="0"/>
                <a:cs typeface="Times New Roman" pitchFamily="18" charset="0"/>
              </a:rPr>
              <a:t>109 </a:t>
            </a:r>
            <a:r>
              <a:rPr lang="el-GR" sz="2800" b="1" i="1" dirty="0">
                <a:latin typeface="Calibri" pitchFamily="34" charset="0"/>
                <a:cs typeface="Times New Roman" pitchFamily="18" charset="0"/>
              </a:rPr>
              <a:t>εκατ. ευρώ </a:t>
            </a:r>
            <a:r>
              <a:rPr lang="el-GR" sz="2800" dirty="0" smtClean="0">
                <a:latin typeface="Calibri" pitchFamily="34" charset="0"/>
                <a:cs typeface="Times New Roman" pitchFamily="18" charset="0"/>
              </a:rPr>
              <a:t>στην Περιφερειακή Ενότητα </a:t>
            </a:r>
            <a:r>
              <a:rPr lang="el-GR" sz="2800" dirty="0">
                <a:latin typeface="Calibri" pitchFamily="34" charset="0"/>
                <a:cs typeface="Times New Roman" pitchFamily="18" charset="0"/>
              </a:rPr>
              <a:t>Δράμας, τα </a:t>
            </a:r>
            <a:r>
              <a:rPr lang="el-GR" sz="2800" b="1" i="1" dirty="0" smtClean="0">
                <a:latin typeface="Calibri" pitchFamily="34" charset="0"/>
                <a:cs typeface="Times New Roman" pitchFamily="18" charset="0"/>
              </a:rPr>
              <a:t>17</a:t>
            </a:r>
            <a:r>
              <a:rPr lang="en-US" sz="2800" b="1" i="1" dirty="0" smtClean="0">
                <a:latin typeface="Calibri" pitchFamily="34" charset="0"/>
                <a:cs typeface="Times New Roman" pitchFamily="18" charset="0"/>
              </a:rPr>
              <a:t>3</a:t>
            </a:r>
            <a:r>
              <a:rPr lang="el-GR" sz="2800" b="1" i="1" dirty="0" smtClean="0">
                <a:latin typeface="Calibri" pitchFamily="34" charset="0"/>
                <a:cs typeface="Times New Roman" pitchFamily="18" charset="0"/>
              </a:rPr>
              <a:t> </a:t>
            </a:r>
            <a:r>
              <a:rPr lang="el-GR" sz="2800" b="1" i="1" dirty="0">
                <a:latin typeface="Calibri" pitchFamily="34" charset="0"/>
                <a:cs typeface="Times New Roman" pitchFamily="18" charset="0"/>
              </a:rPr>
              <a:t>εκατ. ευρώ </a:t>
            </a:r>
            <a:r>
              <a:rPr lang="el-GR" sz="2800" dirty="0" smtClean="0">
                <a:latin typeface="Calibri" pitchFamily="34" charset="0"/>
                <a:cs typeface="Times New Roman" pitchFamily="18" charset="0"/>
              </a:rPr>
              <a:t>στην Περιφερειακή Ενότητα </a:t>
            </a:r>
            <a:r>
              <a:rPr lang="el-GR" sz="2800" dirty="0">
                <a:latin typeface="Calibri" pitchFamily="34" charset="0"/>
                <a:cs typeface="Times New Roman" pitchFamily="18" charset="0"/>
              </a:rPr>
              <a:t>Καβάλας, τα </a:t>
            </a:r>
            <a:r>
              <a:rPr lang="el-GR" sz="2800" b="1" i="1" dirty="0" smtClean="0">
                <a:latin typeface="Calibri" pitchFamily="34" charset="0"/>
                <a:cs typeface="Times New Roman" pitchFamily="18" charset="0"/>
              </a:rPr>
              <a:t>128 </a:t>
            </a:r>
            <a:r>
              <a:rPr lang="el-GR" sz="2800" b="1" i="1" dirty="0">
                <a:latin typeface="Calibri" pitchFamily="34" charset="0"/>
                <a:cs typeface="Times New Roman" pitchFamily="18" charset="0"/>
              </a:rPr>
              <a:t>εκατ. ευρώ </a:t>
            </a:r>
            <a:r>
              <a:rPr lang="el-GR" sz="2800" dirty="0" smtClean="0">
                <a:latin typeface="Calibri" pitchFamily="34" charset="0"/>
                <a:cs typeface="Times New Roman" pitchFamily="18" charset="0"/>
              </a:rPr>
              <a:t>στην</a:t>
            </a:r>
            <a:r>
              <a:rPr lang="el-GR" sz="2800" b="1" i="1" dirty="0" smtClean="0">
                <a:latin typeface="Calibri" pitchFamily="34" charset="0"/>
                <a:cs typeface="Times New Roman" pitchFamily="18" charset="0"/>
              </a:rPr>
              <a:t> </a:t>
            </a:r>
            <a:r>
              <a:rPr lang="el-GR" sz="2800" dirty="0" smtClean="0">
                <a:latin typeface="Calibri" pitchFamily="34" charset="0"/>
                <a:cs typeface="Times New Roman" pitchFamily="18" charset="0"/>
              </a:rPr>
              <a:t>Περιφερειακή Ενότητα Έβρου</a:t>
            </a:r>
            <a:r>
              <a:rPr lang="el-GR" sz="2800" dirty="0">
                <a:latin typeface="Calibri" pitchFamily="34" charset="0"/>
                <a:cs typeface="Times New Roman" pitchFamily="18" charset="0"/>
              </a:rPr>
              <a:t>, τα </a:t>
            </a:r>
            <a:r>
              <a:rPr lang="el-GR" sz="2800" b="1" i="1" dirty="0" smtClean="0">
                <a:latin typeface="Calibri" pitchFamily="34" charset="0"/>
                <a:cs typeface="Times New Roman" pitchFamily="18" charset="0"/>
              </a:rPr>
              <a:t>93 </a:t>
            </a:r>
            <a:r>
              <a:rPr lang="el-GR" sz="2800" b="1" i="1" dirty="0">
                <a:latin typeface="Calibri" pitchFamily="34" charset="0"/>
                <a:cs typeface="Times New Roman" pitchFamily="18" charset="0"/>
              </a:rPr>
              <a:t>εκατ. ευρώ </a:t>
            </a:r>
            <a:r>
              <a:rPr lang="el-GR" sz="2800" dirty="0" smtClean="0">
                <a:latin typeface="Calibri" pitchFamily="34" charset="0"/>
                <a:cs typeface="Times New Roman" pitchFamily="18" charset="0"/>
              </a:rPr>
              <a:t>στην</a:t>
            </a:r>
            <a:r>
              <a:rPr lang="el-GR" sz="2800" b="1" i="1" dirty="0" smtClean="0">
                <a:latin typeface="Calibri" pitchFamily="34" charset="0"/>
                <a:cs typeface="Times New Roman" pitchFamily="18" charset="0"/>
              </a:rPr>
              <a:t> </a:t>
            </a:r>
            <a:r>
              <a:rPr lang="el-GR" sz="2800" dirty="0" smtClean="0">
                <a:latin typeface="Calibri" pitchFamily="34" charset="0"/>
                <a:cs typeface="Times New Roman" pitchFamily="18" charset="0"/>
              </a:rPr>
              <a:t>Περιφερειακή Ενότητα Ξάνθης </a:t>
            </a:r>
            <a:r>
              <a:rPr lang="el-GR" sz="2800" dirty="0">
                <a:latin typeface="Calibri" pitchFamily="34" charset="0"/>
                <a:cs typeface="Times New Roman" pitchFamily="18" charset="0"/>
              </a:rPr>
              <a:t>και τα </a:t>
            </a:r>
            <a:r>
              <a:rPr lang="el-GR" sz="2800" b="1" i="1" dirty="0" smtClean="0">
                <a:latin typeface="Calibri" pitchFamily="34" charset="0"/>
                <a:cs typeface="Times New Roman" pitchFamily="18" charset="0"/>
              </a:rPr>
              <a:t>8</a:t>
            </a:r>
            <a:r>
              <a:rPr lang="en-US" sz="2800" b="1" i="1" dirty="0" smtClean="0">
                <a:latin typeface="Calibri" pitchFamily="34" charset="0"/>
                <a:cs typeface="Times New Roman" pitchFamily="18" charset="0"/>
              </a:rPr>
              <a:t>7</a:t>
            </a:r>
            <a:r>
              <a:rPr lang="el-GR" sz="2800" b="1" i="1" dirty="0" smtClean="0">
                <a:latin typeface="Calibri" pitchFamily="34" charset="0"/>
                <a:cs typeface="Times New Roman" pitchFamily="18" charset="0"/>
              </a:rPr>
              <a:t> </a:t>
            </a:r>
            <a:r>
              <a:rPr lang="el-GR" sz="2800" b="1" i="1" dirty="0">
                <a:latin typeface="Calibri" pitchFamily="34" charset="0"/>
                <a:cs typeface="Times New Roman" pitchFamily="18" charset="0"/>
              </a:rPr>
              <a:t>εκατ. ευρώ </a:t>
            </a:r>
            <a:r>
              <a:rPr lang="el-GR" sz="2800" dirty="0" smtClean="0">
                <a:latin typeface="Calibri" pitchFamily="34" charset="0"/>
                <a:cs typeface="Times New Roman" pitchFamily="18" charset="0"/>
              </a:rPr>
              <a:t>στην</a:t>
            </a:r>
            <a:r>
              <a:rPr lang="el-GR" sz="2800" b="1" i="1" dirty="0" smtClean="0">
                <a:latin typeface="Calibri" pitchFamily="34" charset="0"/>
                <a:cs typeface="Times New Roman" pitchFamily="18" charset="0"/>
              </a:rPr>
              <a:t> </a:t>
            </a:r>
            <a:r>
              <a:rPr lang="el-GR" sz="2800" dirty="0" smtClean="0">
                <a:latin typeface="Calibri" pitchFamily="34" charset="0"/>
                <a:cs typeface="Times New Roman" pitchFamily="18" charset="0"/>
              </a:rPr>
              <a:t>Περιφερειακή Ενότητα </a:t>
            </a:r>
            <a:r>
              <a:rPr lang="el-GR" sz="2800" dirty="0">
                <a:latin typeface="Calibri" pitchFamily="34" charset="0"/>
                <a:cs typeface="Times New Roman" pitchFamily="18" charset="0"/>
              </a:rPr>
              <a:t>Ροδόπης.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4099"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4100"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Επιστρεπτέα Προκαταβολή</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029200" y="2105025"/>
            <a:ext cx="7543800" cy="46196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fontAlgn="auto" hangingPunct="1">
              <a:spcBef>
                <a:spcPts val="0"/>
              </a:spcBef>
              <a:spcAft>
                <a:spcPts val="0"/>
              </a:spcAft>
              <a:defRPr/>
            </a:pPr>
            <a:r>
              <a:rPr lang="el-GR" sz="2400" b="1" dirty="0">
                <a:effectLst>
                  <a:outerShdw blurRad="38100" dist="38100" dir="2700000" algn="tl">
                    <a:srgbClr val="000000">
                      <a:alpha val="43137"/>
                    </a:srgbClr>
                  </a:outerShdw>
                </a:effectLst>
              </a:rPr>
              <a:t>Συνολική Ενίσχυση (Κύκλοι 1- </a:t>
            </a:r>
            <a:r>
              <a:rPr lang="el-GR" sz="2400" b="1" dirty="0" smtClean="0">
                <a:effectLst>
                  <a:outerShdw blurRad="38100" dist="38100" dir="2700000" algn="tl">
                    <a:srgbClr val="000000">
                      <a:alpha val="43137"/>
                    </a:srgbClr>
                  </a:outerShdw>
                </a:effectLst>
              </a:rPr>
              <a:t>6, </a:t>
            </a:r>
            <a:r>
              <a:rPr lang="el-GR" sz="2400" b="1" dirty="0">
                <a:effectLst>
                  <a:outerShdw blurRad="38100" dist="38100" dir="2700000" algn="tl">
                    <a:srgbClr val="000000">
                      <a:alpha val="43137"/>
                    </a:srgbClr>
                  </a:outerShdw>
                </a:effectLst>
              </a:rPr>
              <a:t>εκατ. ευρώ)</a:t>
            </a:r>
          </a:p>
        </p:txBody>
      </p:sp>
      <p:sp>
        <p:nvSpPr>
          <p:cNvPr id="31" name="Rounded Rectangle 30"/>
          <p:cNvSpPr/>
          <p:nvPr/>
        </p:nvSpPr>
        <p:spPr>
          <a:xfrm>
            <a:off x="29718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600" b="1" dirty="0" smtClean="0"/>
              <a:t>4.689</a:t>
            </a:r>
            <a:endParaRPr lang="el-GR" sz="2600" b="1" dirty="0"/>
          </a:p>
        </p:txBody>
      </p:sp>
      <p:sp>
        <p:nvSpPr>
          <p:cNvPr id="32" name="Rounded Rectangle 31"/>
          <p:cNvSpPr/>
          <p:nvPr/>
        </p:nvSpPr>
        <p:spPr>
          <a:xfrm>
            <a:off x="75438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600" b="1" dirty="0" smtClean="0"/>
              <a:t>8.542</a:t>
            </a:r>
            <a:endParaRPr lang="el-GR" sz="2600" b="1" dirty="0"/>
          </a:p>
        </p:txBody>
      </p:sp>
      <p:sp>
        <p:nvSpPr>
          <p:cNvPr id="33" name="Rounded Rectangle 32"/>
          <p:cNvSpPr/>
          <p:nvPr/>
        </p:nvSpPr>
        <p:spPr>
          <a:xfrm>
            <a:off x="99822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600" b="1" dirty="0" smtClean="0"/>
              <a:t>4.427</a:t>
            </a:r>
            <a:endParaRPr lang="el-GR" sz="2600" b="1" dirty="0"/>
          </a:p>
        </p:txBody>
      </p:sp>
      <p:sp>
        <p:nvSpPr>
          <p:cNvPr id="34" name="Rounded Rectangle 33"/>
          <p:cNvSpPr/>
          <p:nvPr/>
        </p:nvSpPr>
        <p:spPr>
          <a:xfrm>
            <a:off x="122682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600" b="1" dirty="0" smtClean="0"/>
              <a:t>6.166</a:t>
            </a:r>
            <a:endParaRPr lang="el-GR" sz="2600" b="1" dirty="0"/>
          </a:p>
        </p:txBody>
      </p:sp>
      <p:sp>
        <p:nvSpPr>
          <p:cNvPr id="35" name="Rounded Rectangle 34"/>
          <p:cNvSpPr/>
          <p:nvPr/>
        </p:nvSpPr>
        <p:spPr>
          <a:xfrm>
            <a:off x="14401800" y="3009900"/>
            <a:ext cx="1905000" cy="7620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3000" b="1" dirty="0" smtClean="0">
                <a:effectLst>
                  <a:outerShdw blurRad="38100" dist="38100" dir="2700000" algn="tl">
                    <a:srgbClr val="000000">
                      <a:alpha val="43137"/>
                    </a:srgbClr>
                  </a:outerShdw>
                </a:effectLst>
              </a:rPr>
              <a:t>31.346*</a:t>
            </a:r>
            <a:endParaRPr lang="el-GR" sz="3000" b="1" dirty="0">
              <a:effectLst>
                <a:outerShdw blurRad="38100" dist="38100" dir="2700000" algn="tl">
                  <a:srgbClr val="000000">
                    <a:alpha val="43137"/>
                  </a:srgbClr>
                </a:outerShdw>
              </a:effectLst>
            </a:endParaRPr>
          </a:p>
        </p:txBody>
      </p:sp>
      <p:sp>
        <p:nvSpPr>
          <p:cNvPr id="36" name="Rounded Rectangle 35"/>
          <p:cNvSpPr/>
          <p:nvPr/>
        </p:nvSpPr>
        <p:spPr>
          <a:xfrm>
            <a:off x="5257800" y="30861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600" b="1" dirty="0" smtClean="0"/>
              <a:t>7.522</a:t>
            </a:r>
            <a:endParaRPr lang="el-GR" sz="2600" b="1" dirty="0"/>
          </a:p>
        </p:txBody>
      </p:sp>
      <p:sp>
        <p:nvSpPr>
          <p:cNvPr id="37" name="TextBox 36"/>
          <p:cNvSpPr txBox="1"/>
          <p:nvPr/>
        </p:nvSpPr>
        <p:spPr>
          <a:xfrm>
            <a:off x="13716000" y="9410700"/>
            <a:ext cx="1916113" cy="369888"/>
          </a:xfrm>
          <a:prstGeom prst="rect">
            <a:avLst/>
          </a:prstGeom>
          <a:solidFill>
            <a:schemeClr val="accent2">
              <a:lumMod val="75000"/>
            </a:schemeClr>
          </a:solidFill>
        </p:spPr>
        <p:txBody>
          <a:bodyPr wrap="none">
            <a:spAutoFit/>
          </a:bodyPr>
          <a:lstStyle/>
          <a:p>
            <a:pPr eaLnBrk="1" fontAlgn="auto" hangingPunct="1">
              <a:spcBef>
                <a:spcPts val="0"/>
              </a:spcBef>
              <a:spcAft>
                <a:spcPts val="0"/>
              </a:spcAft>
              <a:defRPr/>
            </a:pPr>
            <a:r>
              <a:rPr lang="el-GR" i="1" dirty="0">
                <a:solidFill>
                  <a:schemeClr val="bg1"/>
                </a:solidFill>
                <a:latin typeface="+mn-lt"/>
                <a:cs typeface="+mn-cs"/>
              </a:rPr>
              <a:t>*Μοναδιαία ΑΦΜ</a:t>
            </a:r>
          </a:p>
        </p:txBody>
      </p:sp>
      <p:sp>
        <p:nvSpPr>
          <p:cNvPr id="38" name="Rectangle 37"/>
          <p:cNvSpPr/>
          <p:nvPr/>
        </p:nvSpPr>
        <p:spPr>
          <a:xfrm>
            <a:off x="304800" y="3086100"/>
            <a:ext cx="2514600" cy="685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sz="2400" b="1" dirty="0" smtClean="0">
                <a:effectLst>
                  <a:outerShdw blurRad="38100" dist="38100" dir="2700000" algn="tl">
                    <a:srgbClr val="000000">
                      <a:alpha val="43137"/>
                    </a:srgbClr>
                  </a:outerShdw>
                </a:effectLst>
              </a:rPr>
              <a:t>Αριθμός ωφελουμένων</a:t>
            </a:r>
            <a:endParaRPr lang="el-GR" sz="2400" b="1" dirty="0">
              <a:effectLst>
                <a:outerShdw blurRad="38100" dist="38100" dir="2700000" algn="tl">
                  <a:srgbClr val="000000">
                    <a:alpha val="43137"/>
                  </a:srgbClr>
                </a:outerShdw>
              </a:effectLst>
            </a:endParaRPr>
          </a:p>
        </p:txBody>
      </p:sp>
      <p:graphicFrame>
        <p:nvGraphicFramePr>
          <p:cNvPr id="16" name="1 - Γράφημα"/>
          <p:cNvGraphicFramePr/>
          <p:nvPr/>
        </p:nvGraphicFramePr>
        <p:xfrm>
          <a:off x="1600200" y="3924300"/>
          <a:ext cx="151638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5123"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5124"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Επιστρεπτέα Προκαταβολή</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8" name="7 - Πίνακας"/>
          <p:cNvGraphicFramePr>
            <a:graphicFrameLocks noGrp="1"/>
          </p:cNvGraphicFramePr>
          <p:nvPr/>
        </p:nvGraphicFramePr>
        <p:xfrm>
          <a:off x="1371599" y="1866901"/>
          <a:ext cx="15440869" cy="6476996"/>
        </p:xfrm>
        <a:graphic>
          <a:graphicData uri="http://schemas.openxmlformats.org/drawingml/2006/table">
            <a:tbl>
              <a:tblPr/>
              <a:tblGrid>
                <a:gridCol w="1613553"/>
                <a:gridCol w="724845"/>
                <a:gridCol w="1213345"/>
                <a:gridCol w="72485"/>
                <a:gridCol w="762000"/>
                <a:gridCol w="1137556"/>
                <a:gridCol w="724845"/>
                <a:gridCol w="1258572"/>
                <a:gridCol w="724845"/>
                <a:gridCol w="1258572"/>
                <a:gridCol w="724845"/>
                <a:gridCol w="1258572"/>
                <a:gridCol w="724845"/>
                <a:gridCol w="1258572"/>
                <a:gridCol w="724845"/>
                <a:gridCol w="1258572"/>
              </a:tblGrid>
              <a:tr h="1847125">
                <a:tc rowSpan="2">
                  <a:txBody>
                    <a:bodyPr/>
                    <a:lstStyle/>
                    <a:p>
                      <a:pPr algn="ctr" fontAlgn="ctr"/>
                      <a:r>
                        <a:rPr lang="el-GR" sz="1500" b="1" i="0" u="none" strike="noStrike" dirty="0" smtClean="0">
                          <a:solidFill>
                            <a:srgbClr val="000000"/>
                          </a:solidFill>
                          <a:latin typeface="Calibri"/>
                        </a:rPr>
                        <a:t>ΠΕΡΙΦΕΡΕΙΑΚΗ</a:t>
                      </a:r>
                    </a:p>
                    <a:p>
                      <a:pPr algn="ctr" fontAlgn="ctr"/>
                      <a:r>
                        <a:rPr lang="el-GR" sz="1500" b="1" i="0" u="none" strike="noStrike" dirty="0" smtClean="0">
                          <a:solidFill>
                            <a:srgbClr val="000000"/>
                          </a:solidFill>
                          <a:latin typeface="Calibri"/>
                        </a:rPr>
                        <a:t>ΕΝΟΤΗΤΑ</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gridSpan="2">
                  <a:txBody>
                    <a:bodyPr/>
                    <a:lstStyle/>
                    <a:p>
                      <a:pPr algn="ctr" fontAlgn="ctr"/>
                      <a:r>
                        <a:rPr lang="el-GR" sz="1500" b="1" i="0" u="none" strike="noStrike" dirty="0">
                          <a:solidFill>
                            <a:srgbClr val="000000"/>
                          </a:solidFill>
                          <a:latin typeface="Calibri"/>
                        </a:rPr>
                        <a:t>Σ Υ Ν Ο Λ Α</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a:txBody>
                    <a:bodyPr/>
                    <a:lstStyle/>
                    <a:p>
                      <a:pPr algn="ctr" fontAlgn="b"/>
                      <a:endParaRPr lang="el-GR" sz="15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fontAlgn="ctr"/>
                      <a:r>
                        <a:rPr lang="el-GR" sz="1500" b="1" i="0" u="none" strike="noStrike" dirty="0">
                          <a:solidFill>
                            <a:srgbClr val="000000"/>
                          </a:solidFill>
                          <a:latin typeface="Calibri"/>
                        </a:rPr>
                        <a:t>ΕΠΙΣΤΡΕΠΤΕΑ</a:t>
                      </a:r>
                      <a:br>
                        <a:rPr lang="el-GR" sz="1500" b="1" i="0" u="none" strike="noStrike" dirty="0">
                          <a:solidFill>
                            <a:srgbClr val="000000"/>
                          </a:solidFill>
                          <a:latin typeface="Calibri"/>
                        </a:rPr>
                      </a:br>
                      <a:r>
                        <a:rPr lang="el-GR" sz="1500" b="1" i="0" u="none" strike="noStrike" dirty="0">
                          <a:solidFill>
                            <a:srgbClr val="000000"/>
                          </a:solidFill>
                          <a:latin typeface="Calibri"/>
                        </a:rPr>
                        <a:t>ΠΡΟΚΑΤΑΒΟΛΗ</a:t>
                      </a:r>
                      <a:br>
                        <a:rPr lang="el-GR" sz="1500" b="1" i="0" u="none" strike="noStrike" dirty="0">
                          <a:solidFill>
                            <a:srgbClr val="000000"/>
                          </a:solidFill>
                          <a:latin typeface="Calibri"/>
                        </a:rPr>
                      </a:br>
                      <a:r>
                        <a:rPr lang="el-GR" sz="1500" b="1" i="0" u="none" strike="noStrike" dirty="0">
                          <a:solidFill>
                            <a:srgbClr val="000000"/>
                          </a:solidFill>
                          <a:latin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1" i="0" u="none" strike="noStrike" dirty="0">
                          <a:solidFill>
                            <a:srgbClr val="000000"/>
                          </a:solidFill>
                          <a:latin typeface="Calibri"/>
                        </a:rPr>
                        <a:t>ΕΠΙΣΤΡΕΠΤΕΑ</a:t>
                      </a:r>
                      <a:br>
                        <a:rPr lang="el-GR" sz="1500" b="1" i="0" u="none" strike="noStrike" dirty="0">
                          <a:solidFill>
                            <a:srgbClr val="000000"/>
                          </a:solidFill>
                          <a:latin typeface="Calibri"/>
                        </a:rPr>
                      </a:br>
                      <a:r>
                        <a:rPr lang="el-GR" sz="1500" b="1" i="0" u="none" strike="noStrike" dirty="0">
                          <a:solidFill>
                            <a:srgbClr val="000000"/>
                          </a:solidFill>
                          <a:latin typeface="Calibri"/>
                        </a:rPr>
                        <a:t>ΠΡΟΚΑΤΑΒΟΛΗ</a:t>
                      </a:r>
                      <a:br>
                        <a:rPr lang="el-GR" sz="1500" b="1" i="0" u="none" strike="noStrike" dirty="0">
                          <a:solidFill>
                            <a:srgbClr val="000000"/>
                          </a:solidFill>
                          <a:latin typeface="Calibri"/>
                        </a:rPr>
                      </a:br>
                      <a:r>
                        <a:rPr lang="el-GR" sz="1500" b="1" i="0" u="none" strike="noStrike" dirty="0">
                          <a:solidFill>
                            <a:srgbClr val="000000"/>
                          </a:solidFill>
                          <a:latin typeface="Calibri"/>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1" i="0" u="none" strike="noStrike" dirty="0">
                          <a:solidFill>
                            <a:srgbClr val="000000"/>
                          </a:solidFill>
                          <a:latin typeface="Calibri"/>
                        </a:rPr>
                        <a:t>ΕΠΙΣΤΡΕΠΤΕΑ</a:t>
                      </a:r>
                      <a:br>
                        <a:rPr lang="el-GR" sz="1500" b="1" i="0" u="none" strike="noStrike" dirty="0">
                          <a:solidFill>
                            <a:srgbClr val="000000"/>
                          </a:solidFill>
                          <a:latin typeface="Calibri"/>
                        </a:rPr>
                      </a:br>
                      <a:r>
                        <a:rPr lang="el-GR" sz="1500" b="1" i="0" u="none" strike="noStrike" dirty="0">
                          <a:solidFill>
                            <a:srgbClr val="000000"/>
                          </a:solidFill>
                          <a:latin typeface="Calibri"/>
                        </a:rPr>
                        <a:t>ΠΡΟΚΑΤΑΒΟΛΗ</a:t>
                      </a:r>
                      <a:br>
                        <a:rPr lang="el-GR" sz="1500" b="1" i="0" u="none" strike="noStrike" dirty="0">
                          <a:solidFill>
                            <a:srgbClr val="000000"/>
                          </a:solidFill>
                          <a:latin typeface="Calibri"/>
                        </a:rPr>
                      </a:br>
                      <a:r>
                        <a:rPr lang="el-GR" sz="1500" b="1" i="0" u="none" strike="noStrike" dirty="0">
                          <a:solidFill>
                            <a:srgbClr val="000000"/>
                          </a:solidFill>
                          <a:latin typeface="Calibri"/>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1" i="0" u="none" strike="noStrike" dirty="0">
                          <a:solidFill>
                            <a:srgbClr val="000000"/>
                          </a:solidFill>
                          <a:latin typeface="Calibri"/>
                        </a:rPr>
                        <a:t>ΕΠΙΣΤΡΕΠΤΕΑ</a:t>
                      </a:r>
                      <a:br>
                        <a:rPr lang="el-GR" sz="1500" b="1" i="0" u="none" strike="noStrike" dirty="0">
                          <a:solidFill>
                            <a:srgbClr val="000000"/>
                          </a:solidFill>
                          <a:latin typeface="Calibri"/>
                        </a:rPr>
                      </a:br>
                      <a:r>
                        <a:rPr lang="el-GR" sz="1500" b="1" i="0" u="none" strike="noStrike" dirty="0">
                          <a:solidFill>
                            <a:srgbClr val="000000"/>
                          </a:solidFill>
                          <a:latin typeface="Calibri"/>
                        </a:rPr>
                        <a:t>ΠΡΟΚΑΤΑΒΟΛΗ</a:t>
                      </a:r>
                      <a:br>
                        <a:rPr lang="el-GR" sz="1500" b="1" i="0" u="none" strike="noStrike" dirty="0">
                          <a:solidFill>
                            <a:srgbClr val="000000"/>
                          </a:solidFill>
                          <a:latin typeface="Calibri"/>
                        </a:rPr>
                      </a:br>
                      <a:r>
                        <a:rPr lang="el-GR" sz="1500" b="1" i="0" u="none" strike="noStrike" dirty="0">
                          <a:solidFill>
                            <a:srgbClr val="000000"/>
                          </a:solidFill>
                          <a:latin typeface="Calibri"/>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1" i="0" u="none" strike="noStrike" dirty="0">
                          <a:solidFill>
                            <a:srgbClr val="000000"/>
                          </a:solidFill>
                          <a:latin typeface="Calibri"/>
                        </a:rPr>
                        <a:t>ΕΠΙΣΤΡΕΠΤΕΑ</a:t>
                      </a:r>
                      <a:br>
                        <a:rPr lang="el-GR" sz="1500" b="1" i="0" u="none" strike="noStrike" dirty="0">
                          <a:solidFill>
                            <a:srgbClr val="000000"/>
                          </a:solidFill>
                          <a:latin typeface="Calibri"/>
                        </a:rPr>
                      </a:br>
                      <a:r>
                        <a:rPr lang="el-GR" sz="1500" b="1" i="0" u="none" strike="noStrike" dirty="0">
                          <a:solidFill>
                            <a:srgbClr val="000000"/>
                          </a:solidFill>
                          <a:latin typeface="Calibri"/>
                        </a:rPr>
                        <a:t>ΠΡΟΚΑΤΑΒΟΛΗ</a:t>
                      </a:r>
                      <a:br>
                        <a:rPr lang="el-GR" sz="1500" b="1" i="0" u="none" strike="noStrike" dirty="0">
                          <a:solidFill>
                            <a:srgbClr val="000000"/>
                          </a:solidFill>
                          <a:latin typeface="Calibri"/>
                        </a:rPr>
                      </a:br>
                      <a:r>
                        <a:rPr lang="el-GR" sz="1500" b="1" i="0" u="none" strike="noStrike" dirty="0">
                          <a:solidFill>
                            <a:srgbClr val="000000"/>
                          </a:solidFill>
                          <a:latin typeface="Calibri"/>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1" i="0" u="none" strike="noStrike" dirty="0">
                          <a:solidFill>
                            <a:srgbClr val="000000"/>
                          </a:solidFill>
                          <a:latin typeface="Calibri"/>
                        </a:rPr>
                        <a:t>ΕΠΙΣΤΡΕΠΤΕΑ</a:t>
                      </a:r>
                      <a:br>
                        <a:rPr lang="el-GR" sz="1500" b="1" i="0" u="none" strike="noStrike" dirty="0">
                          <a:solidFill>
                            <a:srgbClr val="000000"/>
                          </a:solidFill>
                          <a:latin typeface="Calibri"/>
                        </a:rPr>
                      </a:br>
                      <a:r>
                        <a:rPr lang="el-GR" sz="1500" b="1" i="0" u="none" strike="noStrike" dirty="0">
                          <a:solidFill>
                            <a:srgbClr val="000000"/>
                          </a:solidFill>
                          <a:latin typeface="Calibri"/>
                        </a:rPr>
                        <a:t>ΠΡΟΚΑΤΑΒΟΛΗ</a:t>
                      </a:r>
                      <a:br>
                        <a:rPr lang="el-GR" sz="1500" b="1" i="0" u="none" strike="noStrike" dirty="0">
                          <a:solidFill>
                            <a:srgbClr val="000000"/>
                          </a:solidFill>
                          <a:latin typeface="Calibri"/>
                        </a:rPr>
                      </a:br>
                      <a:r>
                        <a:rPr lang="el-GR" sz="1500" b="1" i="0" u="none" strike="noStrike" dirty="0">
                          <a:solidFill>
                            <a:srgbClr val="000000"/>
                          </a:solidFill>
                          <a:latin typeface="Calibri"/>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r>
              <a:tr h="597109">
                <a:tc vMerge="1">
                  <a:txBody>
                    <a:bodyPr/>
                    <a:lstStyle/>
                    <a:p>
                      <a:endParaRPr lang="el-GR"/>
                    </a:p>
                  </a:txBody>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endParaRPr lang="el-GR" sz="15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smtClean="0">
                          <a:solidFill>
                            <a:srgbClr val="000000"/>
                          </a:solidFill>
                          <a:latin typeface="Calibri"/>
                        </a:rPr>
                        <a:t>ΠΛΗΘΟΣ</a:t>
                      </a:r>
                      <a:endParaRPr lang="el-GR" sz="1500" b="1"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dirty="0">
                          <a:solidFill>
                            <a:srgbClr val="000000"/>
                          </a:solidFill>
                          <a:latin typeface="Calibri"/>
                        </a:rPr>
                        <a:t>ΠΟΣΟ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23352">
                <a:tc>
                  <a:txBody>
                    <a:bodyPr/>
                    <a:lstStyle/>
                    <a:p>
                      <a:pPr algn="ctr" fontAlgn="ctr"/>
                      <a:r>
                        <a:rPr lang="el-GR" sz="1500" b="0" i="0" u="none" strike="noStrike">
                          <a:solidFill>
                            <a:srgbClr val="000000"/>
                          </a:solidFill>
                          <a:latin typeface="Calibri"/>
                        </a:rPr>
                        <a:t>ΔΡΑΜΑΣ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dirty="0">
                          <a:solidFill>
                            <a:srgbClr val="000000"/>
                          </a:solidFill>
                          <a:latin typeface="Calibri"/>
                        </a:rPr>
                        <a:t>4.689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dirty="0">
                          <a:solidFill>
                            <a:srgbClr val="000000"/>
                          </a:solidFill>
                          <a:latin typeface="Calibri"/>
                        </a:rPr>
                        <a:t>42.094.830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l-GR" sz="15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4.311.289,46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6.144.612,87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525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6.876.290,37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3.406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13.954.038,73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2.924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7.633.402,00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3.175.196,59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23352">
                <a:tc>
                  <a:txBody>
                    <a:bodyPr/>
                    <a:lstStyle/>
                    <a:p>
                      <a:pPr algn="ctr" fontAlgn="ctr"/>
                      <a:r>
                        <a:rPr lang="el-GR" sz="1500" b="0" i="0" u="none" strike="noStrike">
                          <a:solidFill>
                            <a:srgbClr val="000000"/>
                          </a:solidFill>
                          <a:latin typeface="Calibri"/>
                        </a:rPr>
                        <a:t>ΚΑΒΑΛΑΣ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a:solidFill>
                            <a:srgbClr val="000000"/>
                          </a:solidFill>
                          <a:latin typeface="Calibri"/>
                        </a:rPr>
                        <a:t>8.542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dirty="0">
                          <a:solidFill>
                            <a:srgbClr val="000000"/>
                          </a:solidFill>
                          <a:latin typeface="Calibri"/>
                        </a:rPr>
                        <a:t>87.685.644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l-GR" sz="1500" b="0" i="0" u="none" strike="noStrike">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580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5.858.697,82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934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11.925.335,51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1.278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17.178.489,55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6.479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32.360.183,74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5.375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15.093.323,94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3.627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5.269.613,83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23352">
                <a:tc>
                  <a:txBody>
                    <a:bodyPr/>
                    <a:lstStyle/>
                    <a:p>
                      <a:pPr algn="ctr" fontAlgn="ctr"/>
                      <a:r>
                        <a:rPr lang="el-GR" sz="1500" b="0" i="0" u="none" strike="noStrike">
                          <a:solidFill>
                            <a:srgbClr val="000000"/>
                          </a:solidFill>
                          <a:latin typeface="Calibri"/>
                        </a:rPr>
                        <a:t>ΕΒΡΟΥ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a:solidFill>
                            <a:srgbClr val="000000"/>
                          </a:solidFill>
                          <a:latin typeface="Calibri"/>
                        </a:rPr>
                        <a:t>7.522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dirty="0">
                          <a:solidFill>
                            <a:srgbClr val="000000"/>
                          </a:solidFill>
                          <a:latin typeface="Calibri"/>
                        </a:rPr>
                        <a:t>44.928.868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4.199.644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751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6.703.833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719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6.172.380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5.022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14.813.001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4.673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9.282.915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3.180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3.757.094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23352">
                <a:tc>
                  <a:txBody>
                    <a:bodyPr/>
                    <a:lstStyle/>
                    <a:p>
                      <a:pPr algn="ctr" fontAlgn="ctr"/>
                      <a:r>
                        <a:rPr lang="el-GR" sz="1500" b="0" i="0" u="none" strike="noStrike">
                          <a:solidFill>
                            <a:srgbClr val="000000"/>
                          </a:solidFill>
                          <a:latin typeface="Calibri"/>
                        </a:rPr>
                        <a:t>ΞΑΝΘΗΣ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a:solidFill>
                            <a:srgbClr val="000000"/>
                          </a:solidFill>
                          <a:latin typeface="Calibri"/>
                        </a:rPr>
                        <a:t>4.427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dirty="0">
                          <a:solidFill>
                            <a:srgbClr val="000000"/>
                          </a:solidFill>
                          <a:latin typeface="Calibri"/>
                        </a:rPr>
                        <a:t>30.327.489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l-GR" sz="1500" b="0" i="0" u="none" strike="noStrike">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2.327.745,96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3.932.688,02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480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3.693.321,62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3.116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10.757.378,85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2.742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6.835.296,65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2.102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2.781.057,46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23352">
                <a:tc>
                  <a:txBody>
                    <a:bodyPr/>
                    <a:lstStyle/>
                    <a:p>
                      <a:pPr algn="ctr" fontAlgn="ctr"/>
                      <a:r>
                        <a:rPr lang="el-GR" sz="1500" b="0" i="0" u="none" strike="noStrike">
                          <a:solidFill>
                            <a:srgbClr val="000000"/>
                          </a:solidFill>
                          <a:latin typeface="Calibri"/>
                        </a:rPr>
                        <a:t>ΡΟΔΟΠΗ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a:solidFill>
                            <a:srgbClr val="000000"/>
                          </a:solidFill>
                          <a:latin typeface="Calibri"/>
                        </a:rPr>
                        <a:t>6.166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1" i="0" u="none" strike="noStrike">
                          <a:solidFill>
                            <a:srgbClr val="000000"/>
                          </a:solidFill>
                          <a:latin typeface="Calibri"/>
                        </a:rPr>
                        <a:t>34.302.865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l-GR" sz="1500" b="0" i="0" u="none" strike="noStrike">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364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4.048.328,70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5.028.132,55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4.244.956,66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4.017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10.904.572,31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3.994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7.178.829,74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a:solidFill>
                            <a:srgbClr val="000000"/>
                          </a:solidFill>
                          <a:latin typeface="Calibri"/>
                        </a:rPr>
                        <a:t>2.694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l-GR" sz="1500" b="0" i="0" u="none" strike="noStrike" dirty="0">
                          <a:solidFill>
                            <a:srgbClr val="000000"/>
                          </a:solidFill>
                          <a:latin typeface="Calibri"/>
                        </a:rPr>
                        <a:t>2.898.044,71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1416002">
                <a:tc>
                  <a:txBody>
                    <a:bodyPr/>
                    <a:lstStyle/>
                    <a:p>
                      <a:pPr algn="ctr" fontAlgn="ctr"/>
                      <a:r>
                        <a:rPr lang="el-GR" sz="1800" b="1" i="0" u="none" strike="noStrike" dirty="0" smtClean="0">
                          <a:solidFill>
                            <a:srgbClr val="000000"/>
                          </a:solidFill>
                          <a:latin typeface="+mn-lt"/>
                        </a:rPr>
                        <a:t>ΠΕΡΙΦΕΡΕΙΑ</a:t>
                      </a:r>
                    </a:p>
                    <a:p>
                      <a:pPr algn="ctr" fontAlgn="ctr"/>
                      <a:r>
                        <a:rPr lang="el-GR" sz="1800" b="1" i="0" u="none" strike="noStrike" dirty="0" smtClean="0">
                          <a:solidFill>
                            <a:srgbClr val="000000"/>
                          </a:solidFill>
                          <a:latin typeface="+mn-lt"/>
                        </a:rPr>
                        <a:t> ΑΝΑΤΟΛΙΚΗΣ ΜΑΚΕΔΟΝΙΑΣ </a:t>
                      </a:r>
                    </a:p>
                    <a:p>
                      <a:pPr algn="ctr" fontAlgn="ctr"/>
                      <a:r>
                        <a:rPr lang="el-GR" sz="1800" b="1" i="0" u="none" strike="noStrike" dirty="0" smtClean="0">
                          <a:solidFill>
                            <a:srgbClr val="000000"/>
                          </a:solidFill>
                          <a:latin typeface="+mn-lt"/>
                        </a:rPr>
                        <a:t>ΚΑΙ ΘΡΑΚΗΣ </a:t>
                      </a:r>
                      <a:endParaRPr lang="el-GR" sz="18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1" i="0" u="none" strike="noStrike" dirty="0">
                          <a:solidFill>
                            <a:srgbClr val="000000"/>
                          </a:solidFill>
                          <a:latin typeface="Calibri"/>
                        </a:rPr>
                        <a:t>31.346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1" i="0" u="none" strike="noStrike" dirty="0">
                          <a:solidFill>
                            <a:srgbClr val="000000"/>
                          </a:solidFill>
                          <a:latin typeface="Calibri"/>
                        </a:rPr>
                        <a:t>239.339.695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endParaRPr lang="el-GR" sz="18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1.961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20.745.706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3.198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33.734.602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a:solidFill>
                            <a:srgbClr val="000000"/>
                          </a:solidFill>
                          <a:latin typeface="Calibri"/>
                        </a:rPr>
                        <a:t>3.573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38.165.439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22.040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82.789.174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19.708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46.023.767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13.805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dirty="0">
                          <a:solidFill>
                            <a:srgbClr val="000000"/>
                          </a:solidFill>
                          <a:latin typeface="Calibri"/>
                        </a:rPr>
                        <a:t>17.881.007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6147"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6148"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Αποζημίωση Ειδικού Σκοπού σε Επιχειρήσεις </a:t>
            </a: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7" name="6 - Πίνακας"/>
          <p:cNvGraphicFramePr>
            <a:graphicFrameLocks noGrp="1"/>
          </p:cNvGraphicFramePr>
          <p:nvPr/>
        </p:nvGraphicFramePr>
        <p:xfrm>
          <a:off x="1524000" y="1943100"/>
          <a:ext cx="15239999" cy="5834259"/>
        </p:xfrm>
        <a:graphic>
          <a:graphicData uri="http://schemas.openxmlformats.org/drawingml/2006/table">
            <a:tbl>
              <a:tblPr/>
              <a:tblGrid>
                <a:gridCol w="3057255"/>
                <a:gridCol w="3057255"/>
                <a:gridCol w="924903"/>
                <a:gridCol w="1671940"/>
                <a:gridCol w="924903"/>
                <a:gridCol w="1529648"/>
                <a:gridCol w="881596"/>
                <a:gridCol w="1083629"/>
                <a:gridCol w="881596"/>
                <a:gridCol w="1227274"/>
              </a:tblGrid>
              <a:tr h="1730631">
                <a:tc rowSpan="2">
                  <a:txBody>
                    <a:bodyPr/>
                    <a:lstStyle/>
                    <a:p>
                      <a:pPr algn="ctr" fontAlgn="ctr"/>
                      <a:r>
                        <a:rPr lang="el-GR" sz="1500" b="1" i="0" u="none" strike="noStrike" dirty="0" smtClean="0">
                          <a:solidFill>
                            <a:srgbClr val="000000"/>
                          </a:solidFill>
                          <a:latin typeface="Calibri"/>
                        </a:rPr>
                        <a:t>ΝΟΜΟΣ</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1" i="0" u="none" strike="noStrike" kern="1200" dirty="0">
                          <a:solidFill>
                            <a:srgbClr val="000000"/>
                          </a:solidFill>
                          <a:latin typeface="+mn-lt"/>
                          <a:ea typeface="+mn-ea"/>
                          <a:cs typeface="+mn-cs"/>
                        </a:rPr>
                        <a:t>ΣΥΝΟΛΟ </a:t>
                      </a:r>
                      <a:endParaRPr lang="el-GR" sz="1500" b="1" i="0" u="none" strike="noStrike" kern="1200" dirty="0" smtClean="0">
                        <a:solidFill>
                          <a:srgbClr val="000000"/>
                        </a:solidFill>
                        <a:latin typeface="+mn-lt"/>
                        <a:ea typeface="+mn-ea"/>
                        <a:cs typeface="+mn-cs"/>
                      </a:endParaRPr>
                    </a:p>
                    <a:p>
                      <a:pPr algn="ctr" fontAlgn="ctr"/>
                      <a:r>
                        <a:rPr lang="el-GR" sz="1500" b="1" i="0" u="none" strike="noStrike" kern="1200" dirty="0" smtClean="0">
                          <a:solidFill>
                            <a:srgbClr val="000000"/>
                          </a:solidFill>
                          <a:latin typeface="+mn-lt"/>
                          <a:ea typeface="+mn-ea"/>
                          <a:cs typeface="+mn-cs"/>
                        </a:rPr>
                        <a:t>1-4</a:t>
                      </a:r>
                      <a:endParaRPr lang="el-GR" sz="1500" b="1" i="0" u="none" strike="noStrike" kern="1200" dirty="0">
                        <a:solidFill>
                          <a:srgbClr val="000000"/>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el-GR" sz="1500" b="0" i="0" u="none" strike="noStrike" kern="1200" dirty="0">
                          <a:solidFill>
                            <a:srgbClr val="000000"/>
                          </a:solidFill>
                          <a:latin typeface="+mn-lt"/>
                          <a:ea typeface="+mn-ea"/>
                          <a:cs typeface="+mn-cs"/>
                        </a:rPr>
                        <a:t>ΑΠΟΖΗΜΙΩΣΗ</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ΕΙΔΙΚΟΥ ΣΚΟΠΟΥ</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0" i="0" u="none" strike="noStrike" kern="1200" dirty="0">
                          <a:solidFill>
                            <a:srgbClr val="000000"/>
                          </a:solidFill>
                          <a:latin typeface="+mn-lt"/>
                          <a:ea typeface="+mn-ea"/>
                          <a:cs typeface="+mn-cs"/>
                        </a:rPr>
                        <a:t>ΑΠΟΖΗΜΙΩΣΗ</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ΕΙΔΙΚΟΥ ΣΚΟΠΟΥ</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0" i="0" u="none" strike="noStrike" kern="1200" dirty="0">
                          <a:solidFill>
                            <a:srgbClr val="000000"/>
                          </a:solidFill>
                          <a:latin typeface="+mn-lt"/>
                          <a:ea typeface="+mn-ea"/>
                          <a:cs typeface="+mn-cs"/>
                        </a:rPr>
                        <a:t>ΑΠΟΖΗΜΙΩΣΗ</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ΕΙΔΙΚΟΥ ΣΚΟΠΟΥ</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c gridSpan="2">
                  <a:txBody>
                    <a:bodyPr/>
                    <a:lstStyle/>
                    <a:p>
                      <a:pPr algn="ctr" fontAlgn="ctr"/>
                      <a:r>
                        <a:rPr lang="el-GR" sz="1500" b="0" i="0" u="none" strike="noStrike" kern="1200" dirty="0">
                          <a:solidFill>
                            <a:srgbClr val="000000"/>
                          </a:solidFill>
                          <a:latin typeface="+mn-lt"/>
                          <a:ea typeface="+mn-ea"/>
                          <a:cs typeface="+mn-cs"/>
                        </a:rPr>
                        <a:t>ΑΠΟΖΗΜΙΩΣΗ</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ΕΙΔΙΚΟΥ ΣΚΟΠΟΥ</a:t>
                      </a:r>
                      <a:br>
                        <a:rPr lang="el-GR" sz="1500" b="0" i="0" u="none" strike="noStrike" kern="1200" dirty="0">
                          <a:solidFill>
                            <a:srgbClr val="000000"/>
                          </a:solidFill>
                          <a:latin typeface="+mn-lt"/>
                          <a:ea typeface="+mn-ea"/>
                          <a:cs typeface="+mn-cs"/>
                        </a:rPr>
                      </a:br>
                      <a:r>
                        <a:rPr lang="el-GR" sz="1500" b="0" i="0" u="none" strike="noStrike" kern="1200" dirty="0">
                          <a:solidFill>
                            <a:srgbClr val="000000"/>
                          </a:solidFill>
                          <a:latin typeface="+mn-lt"/>
                          <a:ea typeface="+mn-ea"/>
                          <a:cs typeface="+mn-cs"/>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r>
              <a:tr h="490346">
                <a:tc vMerge="1">
                  <a:txBody>
                    <a:bodyPr/>
                    <a:lstStyle/>
                    <a:p>
                      <a:endParaRPr lang="el-GR"/>
                    </a:p>
                  </a:txBody>
                  <a:tcPr/>
                </a:tc>
                <a:tc>
                  <a:txBody>
                    <a:bodyPr/>
                    <a:lstStyle/>
                    <a:p>
                      <a:pPr algn="ctr" fontAlgn="ctr"/>
                      <a:r>
                        <a:rPr lang="el-GR" sz="1500" b="1" i="0" u="none" strike="noStrike" dirty="0">
                          <a:solidFill>
                            <a:srgbClr val="000000"/>
                          </a:solidFill>
                          <a:latin typeface="Calibri"/>
                        </a:rPr>
                        <a:t> </a:t>
                      </a:r>
                      <a:r>
                        <a:rPr lang="el-GR" sz="1500" b="1" i="0" u="none" strike="noStrike" dirty="0" smtClean="0">
                          <a:solidFill>
                            <a:srgbClr val="000000"/>
                          </a:solidFill>
                          <a:latin typeface="Calibri"/>
                        </a:rPr>
                        <a:t>ΣΥΝΟΛΟ</a:t>
                      </a:r>
                      <a:endParaRPr lang="el-GR" sz="1500" b="1" i="0" u="none" strike="noStrike" dirty="0">
                        <a:solidFill>
                          <a:srgbClr val="000000"/>
                        </a:solidFill>
                        <a:latin typeface="Calibri"/>
                      </a:endParaRP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l-GR" sz="1500" b="0" i="0" u="none" strike="noStrike" dirty="0" smtClean="0">
                          <a:solidFill>
                            <a:srgbClr val="000000"/>
                          </a:solidFill>
                          <a:latin typeface="Calibri"/>
                        </a:rPr>
                        <a:t>ΠΛΗΘΟΣ</a:t>
                      </a:r>
                      <a:endParaRPr lang="el-GR" sz="1500" b="0" i="0" u="none" strike="noStrike" dirty="0">
                        <a:solidFill>
                          <a:srgbClr val="000000"/>
                        </a:solidFill>
                        <a:latin typeface="Calibri"/>
                      </a:endParaRP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smtClean="0">
                          <a:solidFill>
                            <a:srgbClr val="000000"/>
                          </a:solidFill>
                          <a:latin typeface="Calibri"/>
                        </a:rPr>
                        <a:t>ΠΛΗΘΟΣ</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smtClean="0">
                          <a:solidFill>
                            <a:srgbClr val="000000"/>
                          </a:solidFill>
                          <a:latin typeface="Calibri"/>
                        </a:rPr>
                        <a:t>ΠΛΗΘΟΣ</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smtClean="0">
                          <a:solidFill>
                            <a:srgbClr val="000000"/>
                          </a:solidFill>
                          <a:latin typeface="Calibri"/>
                        </a:rPr>
                        <a:t>ΠΛΗΘΟΣ</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l-GR" sz="1500" b="0" i="0" u="none" strike="noStrike" dirty="0">
                          <a:solidFill>
                            <a:srgbClr val="000000"/>
                          </a:solidFill>
                          <a:latin typeface="Calibri"/>
                        </a:rPr>
                        <a:t>ΠΟΣΟ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490346">
                <a:tc>
                  <a:txBody>
                    <a:bodyPr/>
                    <a:lstStyle/>
                    <a:p>
                      <a:pPr algn="ctr" fontAlgn="ctr"/>
                      <a:r>
                        <a:rPr lang="el-GR" sz="1500" b="1" i="0" u="none" strike="noStrike" dirty="0">
                          <a:solidFill>
                            <a:srgbClr val="000000"/>
                          </a:solidFill>
                          <a:latin typeface="Calibri"/>
                        </a:rPr>
                        <a:t>ΔΡΑΜΑΣ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1" i="0" u="none" strike="noStrike" dirty="0" smtClean="0">
                          <a:solidFill>
                            <a:srgbClr val="000000"/>
                          </a:solidFill>
                          <a:latin typeface="Calibri"/>
                        </a:rPr>
                        <a:t>3.749.374</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3.782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3.025.600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1.645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702.696</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15.108</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5.970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490346">
                <a:tc>
                  <a:txBody>
                    <a:bodyPr/>
                    <a:lstStyle/>
                    <a:p>
                      <a:pPr algn="ctr" fontAlgn="ctr"/>
                      <a:r>
                        <a:rPr lang="el-GR" sz="1500" b="1" i="0" u="none" strike="noStrike" dirty="0">
                          <a:solidFill>
                            <a:srgbClr val="000000"/>
                          </a:solidFill>
                          <a:latin typeface="Calibri"/>
                        </a:rPr>
                        <a:t>ΚΑΒΑΛΑΣ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1" i="0" u="none" strike="noStrike" dirty="0" smtClean="0">
                          <a:solidFill>
                            <a:srgbClr val="000000"/>
                          </a:solidFill>
                          <a:latin typeface="Calibri"/>
                        </a:rPr>
                        <a:t>7.795.914</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7.326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5.860.800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3.673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1.709.130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218.484</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7.500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490346">
                <a:tc>
                  <a:txBody>
                    <a:bodyPr/>
                    <a:lstStyle/>
                    <a:p>
                      <a:pPr algn="ctr" fontAlgn="ctr"/>
                      <a:r>
                        <a:rPr lang="el-GR" sz="1500" b="1" i="0" u="none" strike="noStrike" dirty="0" smtClean="0">
                          <a:solidFill>
                            <a:srgbClr val="000000"/>
                          </a:solidFill>
                          <a:latin typeface="Calibri"/>
                        </a:rPr>
                        <a:t>ΕΒΡΟΥ</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1" i="0" u="none" strike="noStrike" kern="1200" dirty="0">
                          <a:solidFill>
                            <a:srgbClr val="000000"/>
                          </a:solidFill>
                          <a:latin typeface="Calibri"/>
                          <a:ea typeface="+mn-ea"/>
                          <a:cs typeface="+mn-cs"/>
                        </a:rPr>
                        <a:t>4.832.588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4.768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3.814.400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2.215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966.594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37.986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kern="1200" dirty="0">
                          <a:solidFill>
                            <a:srgbClr val="000000"/>
                          </a:solidFill>
                          <a:latin typeface="Calibri"/>
                          <a:ea typeface="+mn-ea"/>
                          <a:cs typeface="+mn-cs"/>
                        </a:rPr>
                        <a:t>13.608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490346">
                <a:tc>
                  <a:txBody>
                    <a:bodyPr/>
                    <a:lstStyle/>
                    <a:p>
                      <a:pPr algn="ctr" fontAlgn="ctr"/>
                      <a:r>
                        <a:rPr lang="el-GR" sz="1500" b="1" i="0" u="none" strike="noStrike" dirty="0">
                          <a:solidFill>
                            <a:srgbClr val="000000"/>
                          </a:solidFill>
                          <a:latin typeface="Calibri"/>
                        </a:rPr>
                        <a:t>ΞΑΝΘΗΣ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1" i="0" u="none" strike="noStrike" dirty="0" smtClean="0">
                          <a:solidFill>
                            <a:srgbClr val="000000"/>
                          </a:solidFill>
                          <a:latin typeface="Calibri"/>
                        </a:rPr>
                        <a:t>3.342.654</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3.330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2.664.000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1.593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656.442</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16.710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5.502</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490346">
                <a:tc>
                  <a:txBody>
                    <a:bodyPr/>
                    <a:lstStyle/>
                    <a:p>
                      <a:pPr algn="ctr" fontAlgn="ctr"/>
                      <a:r>
                        <a:rPr lang="el-GR" sz="1500" b="1" i="0" u="none" strike="noStrike" dirty="0" smtClean="0">
                          <a:solidFill>
                            <a:srgbClr val="000000"/>
                          </a:solidFill>
                          <a:latin typeface="Calibri"/>
                        </a:rPr>
                        <a:t>ΡΟΔΟΠΗΣ</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1" i="0" u="none" strike="noStrike" dirty="0" smtClean="0">
                          <a:solidFill>
                            <a:srgbClr val="000000"/>
                          </a:solidFill>
                          <a:latin typeface="Calibri"/>
                        </a:rPr>
                        <a:t>3.255.694</a:t>
                      </a:r>
                      <a:endParaRPr lang="el-GR" sz="15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3.248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2.598.400</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1.508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631.644</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a:solidFill>
                            <a:srgbClr val="000000"/>
                          </a:solidFill>
                          <a:latin typeface="Calibri"/>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17.178</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a:solidFill>
                            <a:srgbClr val="000000"/>
                          </a:solidFill>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l-GR" sz="1500" b="0" i="0" u="none" strike="noStrike" dirty="0" smtClean="0">
                          <a:solidFill>
                            <a:srgbClr val="000000"/>
                          </a:solidFill>
                          <a:latin typeface="Calibri"/>
                        </a:rPr>
                        <a:t>8.472</a:t>
                      </a:r>
                      <a:endParaRPr lang="el-GR" sz="15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161552">
                <a:tc>
                  <a:txBody>
                    <a:bodyPr/>
                    <a:lstStyle/>
                    <a:p>
                      <a:pPr algn="ctr" fontAlgn="ctr"/>
                      <a:r>
                        <a:rPr lang="el-GR" sz="1800" b="1" i="0" u="none" strike="noStrike" dirty="0" smtClean="0">
                          <a:solidFill>
                            <a:srgbClr val="000000"/>
                          </a:solidFill>
                          <a:latin typeface="+mn-lt"/>
                        </a:rPr>
                        <a:t>ΠΕΡΙΦΕΡΕΙΑ</a:t>
                      </a:r>
                    </a:p>
                    <a:p>
                      <a:pPr algn="ctr" fontAlgn="ctr"/>
                      <a:r>
                        <a:rPr lang="el-GR" sz="1800" b="1" i="0" u="none" strike="noStrike" dirty="0" smtClean="0">
                          <a:solidFill>
                            <a:srgbClr val="000000"/>
                          </a:solidFill>
                          <a:latin typeface="+mn-lt"/>
                        </a:rPr>
                        <a:t> ΑΝΑΤΟΛΙΚΗΣ ΜΑΚΕΔΟΝΙΑΣ </a:t>
                      </a:r>
                    </a:p>
                    <a:p>
                      <a:pPr algn="ctr" fontAlgn="ctr"/>
                      <a:r>
                        <a:rPr lang="el-GR" sz="1800" b="1" i="0" u="none" strike="noStrike" dirty="0" smtClean="0">
                          <a:solidFill>
                            <a:srgbClr val="000000"/>
                          </a:solidFill>
                          <a:latin typeface="+mn-lt"/>
                        </a:rPr>
                        <a:t>ΚΑΙ ΘΡΑΚΗΣ </a:t>
                      </a:r>
                    </a:p>
                    <a:p>
                      <a:pPr algn="ctr" fontAlgn="ctr"/>
                      <a:endParaRPr lang="el-GR" sz="1800" b="1" i="0" u="none" strike="noStrike" dirty="0">
                        <a:solidFill>
                          <a:schemeClr val="accent4">
                            <a:lumMod val="40000"/>
                            <a:lumOff val="60000"/>
                          </a:schemeClr>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1" i="0" u="none" strike="noStrike" kern="1200" dirty="0">
                          <a:solidFill>
                            <a:srgbClr val="000000"/>
                          </a:solidFill>
                          <a:latin typeface="Calibri"/>
                          <a:ea typeface="+mn-ea"/>
                          <a:cs typeface="+mn-cs"/>
                        </a:rPr>
                        <a:t>22.976.224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22.454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17.963.200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10.634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4.666.506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305.466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0" i="0" u="none" strike="noStrike" kern="1200" dirty="0">
                          <a:solidFill>
                            <a:srgbClr val="000000"/>
                          </a:solidFill>
                          <a:latin typeface="Calibri"/>
                          <a:ea typeface="+mn-ea"/>
                          <a:cs typeface="+mn-cs"/>
                        </a:rPr>
                        <a:t>41.052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7171"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7172"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Εργαλεία Ρευστότητας ΤΕΠΙΧ ΙΙ και Εγγυοδοτικά Προγράμματα</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1447800" y="2019300"/>
          <a:ext cx="15316200" cy="4824327"/>
        </p:xfrm>
        <a:graphic>
          <a:graphicData uri="http://schemas.openxmlformats.org/drawingml/2006/table">
            <a:tbl>
              <a:tblPr/>
              <a:tblGrid>
                <a:gridCol w="8669463"/>
                <a:gridCol w="3006856"/>
                <a:gridCol w="3639881"/>
              </a:tblGrid>
              <a:tr h="609600">
                <a:tc>
                  <a:txBody>
                    <a:bodyPr/>
                    <a:lstStyle/>
                    <a:p>
                      <a:pPr algn="ctr" fontAlgn="b"/>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b"/>
                      <a:r>
                        <a:rPr lang="el-GR" sz="1800" b="1" i="0" u="none" strike="noStrike" dirty="0" smtClean="0">
                          <a:solidFill>
                            <a:srgbClr val="000000"/>
                          </a:solidFill>
                          <a:latin typeface="+mn-lt"/>
                        </a:rPr>
                        <a:t>Εκταμιεύσεις*</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l-GR"/>
                    </a:p>
                  </a:txBody>
                  <a:tcPr/>
                </a:tc>
              </a:tr>
              <a:tr h="611967">
                <a:tc>
                  <a:txBody>
                    <a:bodyPr/>
                    <a:lstStyle/>
                    <a:p>
                      <a:pPr algn="ctr" fontAlgn="b"/>
                      <a:r>
                        <a:rPr lang="el-GR" sz="1800" b="1" i="0" u="none" strike="noStrike" dirty="0" smtClean="0">
                          <a:solidFill>
                            <a:srgbClr val="000000"/>
                          </a:solidFill>
                          <a:latin typeface="+mn-lt"/>
                        </a:rPr>
                        <a:t>ΠΕΡΙΦΕΡΕΙΑΚΗ ΕΝΟΤΗΤΑ</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l-GR" sz="1800" b="0" i="0" u="none" strike="noStrike" dirty="0">
                          <a:solidFill>
                            <a:srgbClr val="000000"/>
                          </a:solidFill>
                          <a:latin typeface="+mn-lt"/>
                        </a:rPr>
                        <a:t>Πλήθος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l-GR" sz="1800" b="0" i="0" u="none" strike="noStrike" dirty="0">
                          <a:solidFill>
                            <a:srgbClr val="000000"/>
                          </a:solidFill>
                          <a:latin typeface="+mn-lt"/>
                        </a:rPr>
                        <a:t>Ποσό </a:t>
                      </a:r>
                      <a:r>
                        <a:rPr lang="el-GR" sz="1800" b="0" i="0" u="none" strike="noStrike" dirty="0" smtClean="0">
                          <a:solidFill>
                            <a:srgbClr val="000000"/>
                          </a:solidFill>
                          <a:latin typeface="+mn-lt"/>
                        </a:rPr>
                        <a:t> Ενίσχυσης (ευρώ)</a:t>
                      </a:r>
                      <a:endParaRPr lang="el-GR" sz="18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607233">
                <a:tc>
                  <a:txBody>
                    <a:bodyPr/>
                    <a:lstStyle/>
                    <a:p>
                      <a:pPr algn="ctr" fontAlgn="b"/>
                      <a:r>
                        <a:rPr lang="el-GR" sz="1800" b="1" i="0" u="none" strike="noStrike" dirty="0" smtClean="0">
                          <a:solidFill>
                            <a:srgbClr val="000000"/>
                          </a:solidFill>
                          <a:latin typeface="+mn-lt"/>
                        </a:rPr>
                        <a:t>ΔΡΑΜΑΣ</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0" i="0" u="none" strike="noStrike" dirty="0" smtClean="0">
                          <a:solidFill>
                            <a:srgbClr val="000000"/>
                          </a:solidFill>
                          <a:latin typeface="+mn-lt"/>
                        </a:rPr>
                        <a:t>255</a:t>
                      </a:r>
                      <a:endParaRPr lang="el-GR" sz="18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1" i="0" u="none" strike="noStrike" dirty="0" smtClean="0">
                          <a:solidFill>
                            <a:srgbClr val="000000"/>
                          </a:solidFill>
                          <a:latin typeface="+mn-lt"/>
                        </a:rPr>
                        <a:t>51.674.876</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533400">
                <a:tc>
                  <a:txBody>
                    <a:bodyPr/>
                    <a:lstStyle/>
                    <a:p>
                      <a:pPr algn="ctr" fontAlgn="b"/>
                      <a:r>
                        <a:rPr lang="el-GR" sz="1800" b="1" i="0" u="none" strike="noStrike" dirty="0" smtClean="0">
                          <a:solidFill>
                            <a:srgbClr val="000000"/>
                          </a:solidFill>
                          <a:latin typeface="+mn-lt"/>
                        </a:rPr>
                        <a:t>ΚΑΒΑΛΑΣ</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1800" b="0" i="0" u="none" strike="noStrike" dirty="0" smtClean="0">
                          <a:solidFill>
                            <a:srgbClr val="000000"/>
                          </a:solidFill>
                          <a:latin typeface="+mn-lt"/>
                        </a:rPr>
                        <a:t>482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1" i="0" u="none" strike="noStrike" dirty="0" smtClean="0">
                          <a:solidFill>
                            <a:srgbClr val="000000"/>
                          </a:solidFill>
                          <a:latin typeface="+mn-lt"/>
                        </a:rPr>
                        <a:t>57.095.339</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535767">
                <a:tc>
                  <a:txBody>
                    <a:bodyPr/>
                    <a:lstStyle/>
                    <a:p>
                      <a:pPr algn="ctr" fontAlgn="b"/>
                      <a:r>
                        <a:rPr lang="el-GR" sz="1800" b="1" i="0" u="none" strike="noStrike" dirty="0" smtClean="0">
                          <a:solidFill>
                            <a:srgbClr val="000000"/>
                          </a:solidFill>
                          <a:latin typeface="+mn-lt"/>
                        </a:rPr>
                        <a:t>ΕΒΡΟΥ</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0" i="0" u="none" strike="noStrike" dirty="0" smtClean="0">
                          <a:solidFill>
                            <a:srgbClr val="000000"/>
                          </a:solidFill>
                          <a:latin typeface="+mn-lt"/>
                        </a:rPr>
                        <a:t>323</a:t>
                      </a:r>
                      <a:endParaRPr lang="el-GR" sz="18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1" i="0" u="none" strike="noStrike" dirty="0" smtClean="0">
                          <a:solidFill>
                            <a:srgbClr val="000000"/>
                          </a:solidFill>
                          <a:latin typeface="+mn-lt"/>
                        </a:rPr>
                        <a:t>58.686.612</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538134">
                <a:tc>
                  <a:txBody>
                    <a:bodyPr/>
                    <a:lstStyle/>
                    <a:p>
                      <a:pPr algn="ctr" fontAlgn="b"/>
                      <a:r>
                        <a:rPr lang="el-GR" sz="1800" b="1" i="0" u="none" strike="noStrike" dirty="0" smtClean="0">
                          <a:solidFill>
                            <a:srgbClr val="000000"/>
                          </a:solidFill>
                          <a:latin typeface="+mn-lt"/>
                        </a:rPr>
                        <a:t>ΞΑΝΘΗΣ</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0" i="0" u="none" strike="noStrike" dirty="0" smtClean="0">
                          <a:solidFill>
                            <a:srgbClr val="000000"/>
                          </a:solidFill>
                          <a:latin typeface="+mn-lt"/>
                        </a:rPr>
                        <a:t>227</a:t>
                      </a:r>
                      <a:endParaRPr lang="el-GR" sz="18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1" i="0" u="none" strike="noStrike" dirty="0" smtClean="0">
                          <a:solidFill>
                            <a:srgbClr val="000000"/>
                          </a:solidFill>
                          <a:latin typeface="+mn-lt"/>
                        </a:rPr>
                        <a:t>40.225.250</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464301">
                <a:tc>
                  <a:txBody>
                    <a:bodyPr/>
                    <a:lstStyle/>
                    <a:p>
                      <a:pPr algn="ctr" fontAlgn="b"/>
                      <a:r>
                        <a:rPr lang="el-GR" sz="1800" b="1" i="0" u="none" strike="noStrike" dirty="0" smtClean="0">
                          <a:solidFill>
                            <a:srgbClr val="000000"/>
                          </a:solidFill>
                          <a:latin typeface="+mn-lt"/>
                        </a:rPr>
                        <a:t>ΡΟΔΟΠΗΣ</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0" i="0" u="none" strike="noStrike" dirty="0" smtClean="0">
                          <a:solidFill>
                            <a:srgbClr val="000000"/>
                          </a:solidFill>
                          <a:latin typeface="+mn-lt"/>
                        </a:rPr>
                        <a:t>197</a:t>
                      </a:r>
                      <a:endParaRPr lang="el-GR" sz="18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l-GR" sz="1800" b="1" i="0" u="none" strike="noStrike" kern="1200" dirty="0">
                          <a:solidFill>
                            <a:srgbClr val="000000"/>
                          </a:solidFill>
                          <a:latin typeface="+mn-lt"/>
                          <a:ea typeface="+mn-ea"/>
                          <a:cs typeface="+mn-cs"/>
                        </a:rPr>
                        <a:t> </a:t>
                      </a:r>
                      <a:r>
                        <a:rPr lang="el-GR" sz="1800" b="1" i="0" u="none" strike="noStrike" kern="1200" dirty="0" smtClean="0">
                          <a:solidFill>
                            <a:srgbClr val="000000"/>
                          </a:solidFill>
                          <a:latin typeface="+mn-lt"/>
                          <a:ea typeface="+mn-ea"/>
                          <a:cs typeface="+mn-cs"/>
                        </a:rPr>
                        <a:t>35.158.026</a:t>
                      </a:r>
                      <a:endParaRPr lang="el-GR" sz="1800" b="1" i="0" u="none" strike="noStrike" kern="1200" dirty="0">
                        <a:solidFill>
                          <a:srgbClr val="000000"/>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r>
              <a:tr h="378633">
                <a:tc>
                  <a:txBody>
                    <a:bodyPr/>
                    <a:lstStyle/>
                    <a:p>
                      <a:pPr algn="ctr" fontAlgn="ctr"/>
                      <a:r>
                        <a:rPr lang="el-GR" sz="2000" b="1" i="0" u="none" strike="noStrike" dirty="0" smtClean="0">
                          <a:solidFill>
                            <a:srgbClr val="000000"/>
                          </a:solidFill>
                          <a:latin typeface="+mn-lt"/>
                        </a:rPr>
                        <a:t>ΠΕΡΙΦΕΡΕΙΑ</a:t>
                      </a:r>
                    </a:p>
                    <a:p>
                      <a:pPr algn="ctr" fontAlgn="ctr"/>
                      <a:r>
                        <a:rPr lang="el-GR" sz="2000" b="1" i="0" u="none" strike="noStrike" dirty="0" smtClean="0">
                          <a:solidFill>
                            <a:srgbClr val="000000"/>
                          </a:solidFill>
                          <a:latin typeface="+mn-lt"/>
                        </a:rPr>
                        <a:t> ΑΝΑΤΟΛΙΚΗΣ ΜΑΚΕΔΟΝΙΑΣ </a:t>
                      </a:r>
                    </a:p>
                    <a:p>
                      <a:pPr algn="ctr" fontAlgn="ctr"/>
                      <a:r>
                        <a:rPr lang="el-GR" sz="2000" b="1" i="0" u="none" strike="noStrike" dirty="0" smtClean="0">
                          <a:solidFill>
                            <a:srgbClr val="000000"/>
                          </a:solidFill>
                          <a:latin typeface="+mn-lt"/>
                        </a:rPr>
                        <a:t>ΚΑΙ ΘΡΑΚΗΣ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2000" b="1" i="0" u="none" strike="noStrike" dirty="0" smtClean="0">
                          <a:solidFill>
                            <a:srgbClr val="000000"/>
                          </a:solidFill>
                          <a:latin typeface="+mn-lt"/>
                        </a:rPr>
                        <a:t>1.484</a:t>
                      </a:r>
                      <a:endParaRPr lang="el-GR"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2000" b="1" i="0" u="none" strike="noStrike" dirty="0" smtClean="0">
                          <a:solidFill>
                            <a:srgbClr val="000000"/>
                          </a:solidFill>
                          <a:latin typeface="+mn-lt"/>
                        </a:rPr>
                        <a:t>242.840.103</a:t>
                      </a:r>
                      <a:endParaRPr lang="el-GR"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12" name="TextBox 11"/>
          <p:cNvSpPr txBox="1"/>
          <p:nvPr/>
        </p:nvSpPr>
        <p:spPr>
          <a:xfrm>
            <a:off x="6324600" y="7277100"/>
            <a:ext cx="10287000" cy="1323975"/>
          </a:xfrm>
          <a:prstGeom prst="rect">
            <a:avLst/>
          </a:prstGeom>
          <a:solidFill>
            <a:schemeClr val="accent2">
              <a:lumMod val="60000"/>
              <a:lumOff val="40000"/>
            </a:schemeClr>
          </a:solidFill>
        </p:spPr>
        <p:txBody>
          <a:bodyPr>
            <a:spAutoFit/>
          </a:bodyPr>
          <a:lstStyle/>
          <a:p>
            <a:pPr eaLnBrk="1" fontAlgn="auto" hangingPunct="1">
              <a:spcBef>
                <a:spcPts val="0"/>
              </a:spcBef>
              <a:spcAft>
                <a:spcPts val="0"/>
              </a:spcAft>
              <a:defRPr/>
            </a:pPr>
            <a:r>
              <a:rPr lang="el-GR" sz="2000" i="1" dirty="0">
                <a:latin typeface="+mn-lt"/>
                <a:cs typeface="+mn-cs"/>
              </a:rPr>
              <a:t>* Το μεγαλύτερο μέρος του πλήθους των χρηματοδοτήσεων – σε όλη την Ελλάδα – σε ποσοστό 71%, έχει κατευθυνθεί σε επιχειρήσεις με έως 10 εργαζόμενους.</a:t>
            </a:r>
          </a:p>
          <a:p>
            <a:pPr eaLnBrk="1" fontAlgn="auto" hangingPunct="1">
              <a:spcBef>
                <a:spcPts val="0"/>
              </a:spcBef>
              <a:spcAft>
                <a:spcPts val="0"/>
              </a:spcAft>
              <a:defRPr/>
            </a:pPr>
            <a:r>
              <a:rPr lang="el-GR" sz="2000" i="1" dirty="0">
                <a:latin typeface="+mn-lt"/>
                <a:cs typeface="+mn-cs"/>
              </a:rPr>
              <a:t>Σε ό,τι αφορά την αξία των δανείων, το 56% έχει κατευθυνθεί σε επιχειρήσεις με έως 50 εργαζόμενους.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8195"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8196"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dirty="0" smtClean="0">
                <a:solidFill>
                  <a:srgbClr val="002060"/>
                </a:solidFill>
                <a:latin typeface="Calibri" pitchFamily="34" charset="0"/>
              </a:rPr>
              <a:t>Αποζημιώσεις Ειδικού Σκοπού </a:t>
            </a:r>
            <a:r>
              <a:rPr lang="el-GR" altLang="en-US" sz="3800" b="1" dirty="0">
                <a:solidFill>
                  <a:srgbClr val="002060"/>
                </a:solidFill>
                <a:latin typeface="Calibri" pitchFamily="34" charset="0"/>
              </a:rPr>
              <a:t>σε Εργαζόμενους</a:t>
            </a:r>
            <a:endParaRPr lang="en-US" altLang="en-US" sz="3800" b="1" dirty="0">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 9"/>
          <p:cNvGraphicFramePr>
            <a:graphicFrameLocks noGrp="1"/>
          </p:cNvGraphicFramePr>
          <p:nvPr/>
        </p:nvGraphicFramePr>
        <p:xfrm>
          <a:off x="1447800" y="2476500"/>
          <a:ext cx="15240000" cy="4177850"/>
        </p:xfrm>
        <a:graphic>
          <a:graphicData uri="http://schemas.openxmlformats.org/drawingml/2006/table">
            <a:tbl>
              <a:tblPr/>
              <a:tblGrid>
                <a:gridCol w="10733523"/>
                <a:gridCol w="4506477"/>
              </a:tblGrid>
              <a:tr h="622114">
                <a:tc>
                  <a:txBody>
                    <a:bodyPr/>
                    <a:lstStyle/>
                    <a:p>
                      <a:pPr algn="ctr" fontAlgn="b"/>
                      <a:r>
                        <a:rPr lang="el-GR" sz="1500" b="1" i="0" u="none" strike="noStrike" dirty="0" smtClean="0">
                          <a:solidFill>
                            <a:srgbClr val="000000"/>
                          </a:solidFill>
                          <a:latin typeface="+mn-lt"/>
                        </a:rPr>
                        <a:t>ΠΕΡΙΦΕΡΕΙΑΚΗ</a:t>
                      </a:r>
                      <a:r>
                        <a:rPr lang="el-GR" sz="1500" b="1" i="0" u="none" strike="noStrike" baseline="0" dirty="0" smtClean="0">
                          <a:solidFill>
                            <a:srgbClr val="000000"/>
                          </a:solidFill>
                          <a:latin typeface="+mn-lt"/>
                        </a:rPr>
                        <a:t> ΕΝΟΤΗΤΑ</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l-GR" sz="1500" b="1" i="0" u="none" strike="noStrike" dirty="0">
                          <a:solidFill>
                            <a:srgbClr val="000000"/>
                          </a:solidFill>
                          <a:latin typeface="+mn-lt"/>
                        </a:rPr>
                        <a:t>Ποσό </a:t>
                      </a:r>
                      <a:r>
                        <a:rPr lang="el-GR" sz="1500" b="1" i="0" u="none" strike="noStrike" dirty="0" smtClean="0">
                          <a:solidFill>
                            <a:srgbClr val="000000"/>
                          </a:solidFill>
                          <a:latin typeface="+mn-lt"/>
                        </a:rPr>
                        <a:t> Ενίσχυσης</a:t>
                      </a:r>
                      <a:r>
                        <a:rPr lang="el-GR" sz="1500" b="1" i="0" u="none" strike="noStrike" baseline="0" dirty="0" smtClean="0">
                          <a:solidFill>
                            <a:srgbClr val="000000"/>
                          </a:solidFill>
                          <a:latin typeface="+mn-lt"/>
                        </a:rPr>
                        <a:t> </a:t>
                      </a:r>
                      <a:r>
                        <a:rPr lang="el-GR" sz="1500" b="1" i="0" u="none" strike="noStrike" dirty="0" smtClean="0">
                          <a:solidFill>
                            <a:srgbClr val="000000"/>
                          </a:solidFill>
                          <a:latin typeface="+mn-lt"/>
                        </a:rPr>
                        <a:t>(ευρώ)</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617301">
                <a:tc>
                  <a:txBody>
                    <a:bodyPr/>
                    <a:lstStyle/>
                    <a:p>
                      <a:pPr algn="ctr" fontAlgn="b"/>
                      <a:r>
                        <a:rPr lang="el-GR" sz="1500" b="1" i="0" u="none" strike="noStrike" dirty="0" smtClean="0">
                          <a:solidFill>
                            <a:srgbClr val="000000"/>
                          </a:solidFill>
                          <a:latin typeface="+mn-lt"/>
                        </a:rPr>
                        <a:t>ΔΡΑΜΑΣ</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500" b="1" i="0" u="none" strike="noStrike" dirty="0" smtClean="0">
                          <a:solidFill>
                            <a:srgbClr val="000000"/>
                          </a:solidFill>
                          <a:latin typeface="+mn-lt"/>
                        </a:rPr>
                        <a:t>11.799.443</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42244">
                <a:tc>
                  <a:txBody>
                    <a:bodyPr/>
                    <a:lstStyle/>
                    <a:p>
                      <a:pPr algn="ctr" fontAlgn="b"/>
                      <a:r>
                        <a:rPr lang="el-GR" sz="1500" b="1" i="0" u="none" strike="noStrike" dirty="0" smtClean="0">
                          <a:solidFill>
                            <a:srgbClr val="000000"/>
                          </a:solidFill>
                          <a:latin typeface="+mn-lt"/>
                        </a:rPr>
                        <a:t>ΚΑΒΑΛΑΣ</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500" b="1" i="0" u="none" strike="noStrike" dirty="0" smtClean="0">
                          <a:solidFill>
                            <a:srgbClr val="000000"/>
                          </a:solidFill>
                          <a:latin typeface="+mn-lt"/>
                        </a:rPr>
                        <a:t>20.386.030</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44650">
                <a:tc>
                  <a:txBody>
                    <a:bodyPr/>
                    <a:lstStyle/>
                    <a:p>
                      <a:pPr algn="ctr" fontAlgn="b"/>
                      <a:r>
                        <a:rPr lang="el-GR" sz="1500" b="1" i="0" u="none" strike="noStrike" dirty="0" smtClean="0">
                          <a:solidFill>
                            <a:srgbClr val="000000"/>
                          </a:solidFill>
                          <a:latin typeface="+mn-lt"/>
                        </a:rPr>
                        <a:t>ΕΒΡΟΥ</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500" b="1" i="0" u="none" strike="noStrike" dirty="0" smtClean="0">
                          <a:solidFill>
                            <a:srgbClr val="000000"/>
                          </a:solidFill>
                          <a:latin typeface="+mn-lt"/>
                        </a:rPr>
                        <a:t>19.589.025</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47057">
                <a:tc>
                  <a:txBody>
                    <a:bodyPr/>
                    <a:lstStyle/>
                    <a:p>
                      <a:pPr algn="ctr" fontAlgn="b"/>
                      <a:r>
                        <a:rPr lang="el-GR" sz="1500" b="1" i="0" u="none" strike="noStrike" dirty="0" smtClean="0">
                          <a:solidFill>
                            <a:srgbClr val="000000"/>
                          </a:solidFill>
                          <a:latin typeface="+mn-lt"/>
                        </a:rPr>
                        <a:t>ΞΑΝΘΗΣ</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500" b="1" i="0" u="none" strike="noStrike" dirty="0" smtClean="0">
                          <a:solidFill>
                            <a:srgbClr val="000000"/>
                          </a:solidFill>
                          <a:latin typeface="+mn-lt"/>
                        </a:rPr>
                        <a:t>18.887.770</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471999">
                <a:tc>
                  <a:txBody>
                    <a:bodyPr/>
                    <a:lstStyle/>
                    <a:p>
                      <a:pPr algn="ctr" fontAlgn="b"/>
                      <a:r>
                        <a:rPr lang="el-GR" sz="1500" b="1" i="0" u="none" strike="noStrike" dirty="0" smtClean="0">
                          <a:solidFill>
                            <a:srgbClr val="000000"/>
                          </a:solidFill>
                          <a:latin typeface="+mn-lt"/>
                        </a:rPr>
                        <a:t>ΡΟΔΟΠΗΣ</a:t>
                      </a:r>
                      <a:endParaRPr lang="el-GR" sz="15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l-GR" sz="1500" b="1" i="0" u="none" strike="noStrike" kern="1200" dirty="0">
                          <a:solidFill>
                            <a:srgbClr val="000000"/>
                          </a:solidFill>
                          <a:latin typeface="+mn-lt"/>
                          <a:ea typeface="+mn-ea"/>
                          <a:cs typeface="+mn-cs"/>
                        </a:rPr>
                        <a:t> </a:t>
                      </a:r>
                      <a:r>
                        <a:rPr lang="el-GR" sz="1500" b="1" i="0" u="none" strike="noStrike" kern="1200" dirty="0" smtClean="0">
                          <a:solidFill>
                            <a:srgbClr val="000000"/>
                          </a:solidFill>
                          <a:latin typeface="+mn-lt"/>
                          <a:ea typeface="+mn-ea"/>
                          <a:cs typeface="+mn-cs"/>
                        </a:rPr>
                        <a:t>14.070.755</a:t>
                      </a:r>
                      <a:endParaRPr lang="el-GR" sz="1500" b="1" i="0" u="none" strike="noStrike" kern="1200" dirty="0">
                        <a:solidFill>
                          <a:srgbClr val="000000"/>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706854">
                <a:tc>
                  <a:txBody>
                    <a:bodyPr/>
                    <a:lstStyle/>
                    <a:p>
                      <a:pPr algn="ctr" fontAlgn="ctr"/>
                      <a:r>
                        <a:rPr lang="el-GR" sz="1800" b="1" i="0" u="none" strike="noStrike" dirty="0" smtClean="0">
                          <a:solidFill>
                            <a:srgbClr val="000000"/>
                          </a:solidFill>
                          <a:latin typeface="+mn-lt"/>
                        </a:rPr>
                        <a:t>ΠΕΡΙΦΕΡΕΙΑ</a:t>
                      </a:r>
                    </a:p>
                    <a:p>
                      <a:pPr algn="ctr" fontAlgn="ctr"/>
                      <a:r>
                        <a:rPr lang="el-GR" sz="1800" b="1" i="0" u="none" strike="noStrike" dirty="0" smtClean="0">
                          <a:solidFill>
                            <a:srgbClr val="000000"/>
                          </a:solidFill>
                          <a:latin typeface="+mn-lt"/>
                        </a:rPr>
                        <a:t> ΑΝΑΤΟΛΙΚΗΣ ΜΑΚΕΔΟΝΙΑΣ </a:t>
                      </a:r>
                    </a:p>
                    <a:p>
                      <a:pPr algn="ctr" fontAlgn="ctr"/>
                      <a:r>
                        <a:rPr lang="el-GR" sz="1800" b="1" i="0" u="none" strike="noStrike" dirty="0" smtClean="0">
                          <a:solidFill>
                            <a:srgbClr val="000000"/>
                          </a:solidFill>
                          <a:latin typeface="+mn-lt"/>
                        </a:rPr>
                        <a:t>ΚΑΙ ΘΡΑΚΗΣ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l-GR" sz="1800" b="1" i="0" u="none" strike="noStrike" dirty="0" smtClean="0">
                          <a:solidFill>
                            <a:srgbClr val="000000"/>
                          </a:solidFill>
                          <a:latin typeface="+mn-lt"/>
                        </a:rPr>
                        <a:t>84.723.023</a:t>
                      </a:r>
                      <a:endParaRPr lang="el-GR" sz="18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6"/>
          <p:cNvSpPr>
            <a:spLocks/>
          </p:cNvSpPr>
          <p:nvPr/>
        </p:nvSpPr>
        <p:spPr bwMode="auto">
          <a:xfrm>
            <a:off x="0" y="9029700"/>
            <a:ext cx="18288000" cy="1257300"/>
          </a:xfrm>
          <a:custGeom>
            <a:avLst/>
            <a:gdLst>
              <a:gd name="T0" fmla="*/ 7185677 w 20553161"/>
              <a:gd name="T1" fmla="*/ 10 h 5469980"/>
              <a:gd name="T2" fmla="*/ 0 w 20553161"/>
              <a:gd name="T3" fmla="*/ 10 h 5469980"/>
              <a:gd name="T4" fmla="*/ 0 w 20553161"/>
              <a:gd name="T5" fmla="*/ 0 h 5469980"/>
              <a:gd name="T6" fmla="*/ 7185677 w 20553161"/>
              <a:gd name="T7" fmla="*/ 10 h 5469980"/>
              <a:gd name="T8" fmla="*/ 0 60000 65536"/>
              <a:gd name="T9" fmla="*/ 0 60000 65536"/>
              <a:gd name="T10" fmla="*/ 0 60000 65536"/>
              <a:gd name="T11" fmla="*/ 0 60000 65536"/>
              <a:gd name="T12" fmla="*/ 0 w 20553161"/>
              <a:gd name="T13" fmla="*/ 0 h 5469980"/>
              <a:gd name="T14" fmla="*/ 20553161 w 20553161"/>
              <a:gd name="T15" fmla="*/ 5469980 h 5469980"/>
            </a:gdLst>
            <a:ahLst/>
            <a:cxnLst>
              <a:cxn ang="T8">
                <a:pos x="T0" y="T1"/>
              </a:cxn>
              <a:cxn ang="T9">
                <a:pos x="T2" y="T3"/>
              </a:cxn>
              <a:cxn ang="T10">
                <a:pos x="T4" y="T5"/>
              </a:cxn>
              <a:cxn ang="T11">
                <a:pos x="T6" y="T7"/>
              </a:cxn>
            </a:cxnLst>
            <a:rect l="T12" t="T13" r="T14" b="T15"/>
            <a:pathLst>
              <a:path w="20553161" h="5469980">
                <a:moveTo>
                  <a:pt x="20553161" y="5469980"/>
                </a:moveTo>
                <a:lnTo>
                  <a:pt x="0" y="5469980"/>
                </a:lnTo>
                <a:lnTo>
                  <a:pt x="0" y="0"/>
                </a:lnTo>
                <a:lnTo>
                  <a:pt x="20553161" y="5469980"/>
                </a:lnTo>
                <a:close/>
              </a:path>
            </a:pathLst>
          </a:custGeom>
          <a:solidFill>
            <a:srgbClr val="2A7DE1"/>
          </a:solidFill>
          <a:ln w="9525">
            <a:noFill/>
            <a:round/>
            <a:headEnd/>
            <a:tailEnd/>
          </a:ln>
        </p:spPr>
        <p:txBody>
          <a:bodyPr/>
          <a:lstStyle/>
          <a:p>
            <a:endParaRPr lang="el-GR"/>
          </a:p>
        </p:txBody>
      </p:sp>
      <p:pic>
        <p:nvPicPr>
          <p:cNvPr id="9219" name="5 - Εικόνα" descr="ÎÏÎ¿ÏÎ­Î»ÎµÏÎ¼Î± ÎµÎ¹ÎºÏÎ½Î±Ï Î³Î¹Î± ÎµÎ¸Î½Î¿ÏÎ·Î¼Î¿ ÏÏÎ¿ÏÏÎ³ÎµÎ¹Î¿ Î¿Î¹ÎºÎ¿Î½Î¿Î¼Î¹ÎºÏÎ½"/>
          <p:cNvPicPr>
            <a:picLocks noChangeAspect="1" noChangeArrowheads="1"/>
          </p:cNvPicPr>
          <p:nvPr/>
        </p:nvPicPr>
        <p:blipFill>
          <a:blip r:embed="rId2" cstate="print"/>
          <a:srcRect/>
          <a:stretch>
            <a:fillRect/>
          </a:stretch>
        </p:blipFill>
        <p:spPr bwMode="auto">
          <a:xfrm>
            <a:off x="17010063" y="9029700"/>
            <a:ext cx="1104900" cy="1046163"/>
          </a:xfrm>
          <a:prstGeom prst="rect">
            <a:avLst/>
          </a:prstGeom>
          <a:noFill/>
          <a:ln w="9525">
            <a:noFill/>
            <a:miter lim="800000"/>
            <a:headEnd/>
            <a:tailEnd/>
          </a:ln>
        </p:spPr>
      </p:pic>
      <p:sp>
        <p:nvSpPr>
          <p:cNvPr id="9220" name="Title 1"/>
          <p:cNvSpPr>
            <a:spLocks/>
          </p:cNvSpPr>
          <p:nvPr/>
        </p:nvSpPr>
        <p:spPr bwMode="auto">
          <a:xfrm>
            <a:off x="1371600" y="571500"/>
            <a:ext cx="14935200" cy="850900"/>
          </a:xfrm>
          <a:prstGeom prst="rect">
            <a:avLst/>
          </a:prstGeom>
          <a:noFill/>
          <a:ln w="9525">
            <a:noFill/>
            <a:miter lim="800000"/>
            <a:headEnd/>
            <a:tailEnd/>
          </a:ln>
        </p:spPr>
        <p:txBody>
          <a:bodyPr anchor="ctr"/>
          <a:lstStyle/>
          <a:p>
            <a:pPr eaLnBrk="1" hangingPunct="1"/>
            <a:r>
              <a:rPr lang="el-GR" altLang="en-US" sz="3800" b="1">
                <a:solidFill>
                  <a:srgbClr val="002060"/>
                </a:solidFill>
                <a:latin typeface="Calibri" pitchFamily="34" charset="0"/>
              </a:rPr>
              <a:t>Συνολικό Ποσό Ενίσχυσης Επιχειρήσεων &amp; Εργαζομένων (ανά Νομό) </a:t>
            </a:r>
            <a:endParaRPr lang="en-US" altLang="en-US" sz="3800" b="1">
              <a:solidFill>
                <a:srgbClr val="002060"/>
              </a:solidFill>
              <a:latin typeface="Calibri" pitchFamily="34" charset="0"/>
            </a:endParaRPr>
          </a:p>
        </p:txBody>
      </p:sp>
      <p:cxnSp>
        <p:nvCxnSpPr>
          <p:cNvPr id="26" name="Straight Connector 25"/>
          <p:cNvCxnSpPr/>
          <p:nvPr/>
        </p:nvCxnSpPr>
        <p:spPr>
          <a:xfrm>
            <a:off x="1447800" y="1333500"/>
            <a:ext cx="15316200"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 9"/>
          <p:cNvGraphicFramePr>
            <a:graphicFrameLocks noGrp="1"/>
          </p:cNvGraphicFramePr>
          <p:nvPr/>
        </p:nvGraphicFramePr>
        <p:xfrm>
          <a:off x="2514600" y="2247900"/>
          <a:ext cx="12496800" cy="5105402"/>
        </p:xfrm>
        <a:graphic>
          <a:graphicData uri="http://schemas.openxmlformats.org/drawingml/2006/table">
            <a:tbl>
              <a:tblPr>
                <a:effectLst/>
              </a:tblPr>
              <a:tblGrid>
                <a:gridCol w="8801489"/>
                <a:gridCol w="3695311"/>
              </a:tblGrid>
              <a:tr h="760234">
                <a:tc>
                  <a:txBody>
                    <a:bodyPr/>
                    <a:lstStyle/>
                    <a:p>
                      <a:pPr algn="ctr" fontAlgn="b"/>
                      <a:r>
                        <a:rPr lang="el-GR" sz="1800" b="1" i="0" u="none" strike="noStrike" dirty="0" smtClean="0">
                          <a:solidFill>
                            <a:srgbClr val="000000"/>
                          </a:solidFill>
                          <a:latin typeface="+mn-lt"/>
                        </a:rPr>
                        <a:t>ΠΕΡΙΦΕΡΕΙΑΚΗ ΕΝΟΤΗΤΑ</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l-GR" sz="1800" b="1" i="0" u="none" strike="noStrike" dirty="0">
                          <a:solidFill>
                            <a:srgbClr val="000000"/>
                          </a:solidFill>
                          <a:latin typeface="+mn-lt"/>
                        </a:rPr>
                        <a:t>Ποσό </a:t>
                      </a:r>
                      <a:r>
                        <a:rPr lang="el-GR" sz="1800" b="1" i="0" u="none" strike="noStrike" dirty="0" smtClean="0">
                          <a:solidFill>
                            <a:srgbClr val="000000"/>
                          </a:solidFill>
                          <a:latin typeface="+mn-lt"/>
                        </a:rPr>
                        <a:t> Ενίσχυσης (εκατ. ευρώ)</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754352">
                <a:tc>
                  <a:txBody>
                    <a:bodyPr/>
                    <a:lstStyle/>
                    <a:p>
                      <a:pPr algn="ctr" fontAlgn="b"/>
                      <a:r>
                        <a:rPr lang="el-GR" sz="1800" b="1" i="0" u="none" strike="noStrike" dirty="0" smtClean="0">
                          <a:solidFill>
                            <a:srgbClr val="000000"/>
                          </a:solidFill>
                          <a:latin typeface="+mn-lt"/>
                        </a:rPr>
                        <a:t>ΔΡΑΜΑΣ</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109</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62631">
                <a:tc>
                  <a:txBody>
                    <a:bodyPr/>
                    <a:lstStyle/>
                    <a:p>
                      <a:pPr algn="ctr" fontAlgn="b"/>
                      <a:r>
                        <a:rPr lang="el-GR" sz="1800" b="1" i="0" u="none" strike="noStrike" dirty="0" smtClean="0">
                          <a:solidFill>
                            <a:srgbClr val="000000"/>
                          </a:solidFill>
                          <a:latin typeface="+mn-lt"/>
                        </a:rPr>
                        <a:t>ΚΑΒΑΛΑΣ</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17</a:t>
                      </a:r>
                      <a:r>
                        <a:rPr lang="en-US" sz="1800" b="1" i="0" u="none" strike="noStrike" dirty="0" smtClean="0">
                          <a:solidFill>
                            <a:srgbClr val="000000"/>
                          </a:solidFill>
                          <a:latin typeface="+mn-lt"/>
                        </a:rPr>
                        <a:t>3</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65571">
                <a:tc>
                  <a:txBody>
                    <a:bodyPr/>
                    <a:lstStyle/>
                    <a:p>
                      <a:pPr algn="ctr" fontAlgn="b"/>
                      <a:r>
                        <a:rPr lang="el-GR" sz="1800" b="1" i="0" u="none" strike="noStrike" dirty="0" smtClean="0">
                          <a:solidFill>
                            <a:srgbClr val="000000"/>
                          </a:solidFill>
                          <a:latin typeface="+mn-lt"/>
                        </a:rPr>
                        <a:t>ΕΒΡΟΥ</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128</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68513">
                <a:tc>
                  <a:txBody>
                    <a:bodyPr/>
                    <a:lstStyle/>
                    <a:p>
                      <a:pPr algn="ctr" fontAlgn="b"/>
                      <a:r>
                        <a:rPr lang="el-GR" sz="1800" b="1" i="0" u="none" strike="noStrike" dirty="0" smtClean="0">
                          <a:solidFill>
                            <a:srgbClr val="000000"/>
                          </a:solidFill>
                          <a:latin typeface="+mn-lt"/>
                        </a:rPr>
                        <a:t>ΞΑΝΘΗΣ</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dirty="0" smtClean="0">
                          <a:solidFill>
                            <a:srgbClr val="000000"/>
                          </a:solidFill>
                          <a:latin typeface="+mn-lt"/>
                        </a:rPr>
                        <a:t>  93</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76791">
                <a:tc>
                  <a:txBody>
                    <a:bodyPr/>
                    <a:lstStyle/>
                    <a:p>
                      <a:pPr algn="ctr" fontAlgn="b"/>
                      <a:r>
                        <a:rPr lang="el-GR" sz="1800" b="1" i="0" u="none" strike="noStrike" dirty="0" smtClean="0">
                          <a:solidFill>
                            <a:srgbClr val="000000"/>
                          </a:solidFill>
                          <a:latin typeface="+mn-lt"/>
                        </a:rPr>
                        <a:t>ΡΟΔΟΠΗΣ</a:t>
                      </a:r>
                      <a:endParaRPr lang="el-GR" sz="18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l-GR" sz="1800" b="1" i="0" u="none" strike="noStrike" kern="1200" dirty="0" smtClean="0">
                          <a:solidFill>
                            <a:srgbClr val="000000"/>
                          </a:solidFill>
                          <a:latin typeface="+mn-lt"/>
                          <a:ea typeface="+mn-ea"/>
                          <a:cs typeface="+mn-cs"/>
                        </a:rPr>
                        <a:t>  </a:t>
                      </a:r>
                      <a:r>
                        <a:rPr lang="el-GR" sz="1800" b="1" i="0" u="none" strike="noStrike" kern="1200" dirty="0" smtClean="0">
                          <a:solidFill>
                            <a:srgbClr val="000000"/>
                          </a:solidFill>
                          <a:latin typeface="+mn-lt"/>
                          <a:ea typeface="+mn-ea"/>
                          <a:cs typeface="+mn-cs"/>
                        </a:rPr>
                        <a:t>8</a:t>
                      </a:r>
                      <a:r>
                        <a:rPr lang="en-US" sz="1800" b="1" i="0" u="none" strike="noStrike" kern="1200" dirty="0" smtClean="0">
                          <a:solidFill>
                            <a:srgbClr val="000000"/>
                          </a:solidFill>
                          <a:latin typeface="+mn-lt"/>
                          <a:ea typeface="+mn-ea"/>
                          <a:cs typeface="+mn-cs"/>
                        </a:rPr>
                        <a:t>7</a:t>
                      </a:r>
                      <a:endParaRPr lang="el-GR" sz="1800" b="1" i="0" u="none" strike="noStrike" kern="1200" dirty="0">
                        <a:solidFill>
                          <a:srgbClr val="00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017310">
                <a:tc>
                  <a:txBody>
                    <a:bodyPr/>
                    <a:lstStyle/>
                    <a:p>
                      <a:pPr algn="ctr" fontAlgn="ctr"/>
                      <a:r>
                        <a:rPr lang="el-GR" sz="2000" b="1" i="0" u="none" strike="noStrike" dirty="0" smtClean="0">
                          <a:solidFill>
                            <a:srgbClr val="000000"/>
                          </a:solidFill>
                          <a:latin typeface="+mn-lt"/>
                        </a:rPr>
                        <a:t>ΠΕΡΙΦΕΡΕΙΑ</a:t>
                      </a:r>
                    </a:p>
                    <a:p>
                      <a:pPr algn="ctr" fontAlgn="ctr"/>
                      <a:r>
                        <a:rPr lang="el-GR" sz="2000" b="1" i="0" u="none" strike="noStrike" dirty="0" smtClean="0">
                          <a:solidFill>
                            <a:srgbClr val="000000"/>
                          </a:solidFill>
                          <a:latin typeface="+mn-lt"/>
                        </a:rPr>
                        <a:t> ΑΝΑΤΟΛΙΚΗΣ ΜΑΚΕΔΟΝΙΑΣ </a:t>
                      </a:r>
                    </a:p>
                    <a:p>
                      <a:pPr algn="ctr" fontAlgn="ctr"/>
                      <a:r>
                        <a:rPr lang="el-GR" sz="2000" b="1" i="0" u="none" strike="noStrike" dirty="0" smtClean="0">
                          <a:solidFill>
                            <a:srgbClr val="000000"/>
                          </a:solidFill>
                          <a:latin typeface="+mn-lt"/>
                        </a:rPr>
                        <a:t>ΚΑΙ ΘΡΑΚΗΣ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l-GR" sz="2000" b="1" i="0" u="none" strike="noStrike" dirty="0" smtClean="0">
                          <a:solidFill>
                            <a:srgbClr val="000000"/>
                          </a:solidFill>
                          <a:latin typeface="+mn-lt"/>
                        </a:rPr>
                        <a:t>590</a:t>
                      </a:r>
                      <a:endParaRPr lang="el-GR" sz="20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1440</TotalTime>
  <Words>1495</Words>
  <PresentationFormat>Προσαρμογή</PresentationFormat>
  <Paragraphs>374</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Times New Roman</vt:lpstr>
      <vt:lpstr>Wingdings</vt: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terms:modified xsi:type="dcterms:W3CDTF">2021-03-12T13:58:51Z</dcterms:modified>
</cp:coreProperties>
</file>